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4" r:id="rId2"/>
    <p:sldId id="287" r:id="rId3"/>
    <p:sldId id="288" r:id="rId4"/>
    <p:sldId id="289" r:id="rId5"/>
    <p:sldId id="290" r:id="rId6"/>
    <p:sldId id="291" r:id="rId7"/>
    <p:sldId id="292" r:id="rId8"/>
    <p:sldId id="294" r:id="rId9"/>
    <p:sldId id="295" r:id="rId10"/>
    <p:sldId id="297" r:id="rId11"/>
    <p:sldId id="298" r:id="rId12"/>
    <p:sldId id="299" r:id="rId13"/>
    <p:sldId id="300" r:id="rId14"/>
    <p:sldId id="301" r:id="rId15"/>
    <p:sldId id="302" r:id="rId16"/>
    <p:sldId id="303" r:id="rId17"/>
    <p:sldId id="256" r:id="rId18"/>
    <p:sldId id="257" r:id="rId19"/>
    <p:sldId id="258" r:id="rId20"/>
    <p:sldId id="259" r:id="rId21"/>
    <p:sldId id="285" r:id="rId22"/>
    <p:sldId id="260" r:id="rId23"/>
    <p:sldId id="261" r:id="rId24"/>
    <p:sldId id="262" r:id="rId25"/>
    <p:sldId id="266" r:id="rId26"/>
    <p:sldId id="264" r:id="rId27"/>
    <p:sldId id="265" r:id="rId28"/>
    <p:sldId id="267" r:id="rId29"/>
    <p:sldId id="268" r:id="rId30"/>
    <p:sldId id="269" r:id="rId31"/>
    <p:sldId id="270" r:id="rId32"/>
    <p:sldId id="271" r:id="rId33"/>
    <p:sldId id="272" r:id="rId34"/>
    <p:sldId id="273" r:id="rId35"/>
    <p:sldId id="274" r:id="rId36"/>
    <p:sldId id="275" r:id="rId37"/>
    <p:sldId id="276" r:id="rId38"/>
    <p:sldId id="277" r:id="rId39"/>
    <p:sldId id="278" r:id="rId40"/>
    <p:sldId id="279" r:id="rId41"/>
    <p:sldId id="280" r:id="rId42"/>
    <p:sldId id="281" r:id="rId43"/>
    <p:sldId id="282" r:id="rId44"/>
    <p:sldId id="283" r:id="rId45"/>
    <p:sldId id="284" r:id="rId46"/>
    <p:sldId id="286"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23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AF1962A-BE85-4A0E-AA7C-6B8746FDB6C0}" type="datetimeFigureOut">
              <a:rPr lang="en-US" smtClean="0"/>
              <a:t>3/12/2014</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3/12/2014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3/12/2014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3/12/2014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3/12/2014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AF1962A-BE85-4A0E-AA7C-6B8746FDB6C0}" type="datetimeFigureOut">
              <a:rPr lang="en-US" smtClean="0"/>
              <a:t>3/12/2014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AF1962A-BE85-4A0E-AA7C-6B8746FDB6C0}" type="datetimeFigureOut">
              <a:rPr lang="en-US" smtClean="0"/>
              <a:t>3/12/2014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AF1962A-BE85-4A0E-AA7C-6B8746FDB6C0}" type="datetimeFigureOut">
              <a:rPr lang="en-US" smtClean="0"/>
              <a:t>3/12/2014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AF1962A-BE85-4A0E-AA7C-6B8746FDB6C0}" type="datetimeFigureOut">
              <a:rPr lang="en-US" smtClean="0"/>
              <a:t>3/12/2014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AF1962A-BE85-4A0E-AA7C-6B8746FDB6C0}" type="datetimeFigureOut">
              <a:rPr lang="en-US" smtClean="0"/>
              <a:t>3/12/2014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AF1962A-BE85-4A0E-AA7C-6B8746FDB6C0}" type="datetimeFigureOut">
              <a:rPr lang="en-US" smtClean="0"/>
              <a:t>3/12/2014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AF1962A-BE85-4A0E-AA7C-6B8746FDB6C0}" type="datetimeFigureOut">
              <a:rPr lang="en-US" smtClean="0"/>
              <a:t>3/12/2014</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C456C288-B99F-4779-B19E-4E67E713B7CD}"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United States Foreign Policy, </a:t>
            </a:r>
            <a:br>
              <a:rPr lang="en-US" dirty="0" smtClean="0"/>
            </a:br>
            <a:r>
              <a:rPr lang="en-US" dirty="0" smtClean="0"/>
              <a:t>1865 -1903</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1447800"/>
            <a:ext cx="6476357" cy="4800600"/>
          </a:xfrm>
        </p:spPr>
      </p:pic>
    </p:spTree>
    <p:extLst>
      <p:ext uri="{BB962C8B-B14F-4D97-AF65-F5344CB8AC3E}">
        <p14:creationId xmlns:p14="http://schemas.microsoft.com/office/powerpoint/2010/main" val="31594601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6934200" cy="990600"/>
          </a:xfrm>
        </p:spPr>
        <p:txBody>
          <a:bodyPr>
            <a:normAutofit/>
          </a:bodyPr>
          <a:lstStyle/>
          <a:p>
            <a:pPr algn="ctr"/>
            <a:r>
              <a:rPr lang="en-US" sz="3600" dirty="0" smtClean="0"/>
              <a:t>Hawaii’s Early History</a:t>
            </a:r>
            <a:endParaRPr lang="en-US" sz="3600" dirty="0"/>
          </a:p>
        </p:txBody>
      </p:sp>
      <p:sp>
        <p:nvSpPr>
          <p:cNvPr id="3" name="Text Placeholder 2"/>
          <p:cNvSpPr>
            <a:spLocks noGrp="1"/>
          </p:cNvSpPr>
          <p:nvPr>
            <p:ph type="body" idx="2"/>
          </p:nvPr>
        </p:nvSpPr>
        <p:spPr>
          <a:xfrm>
            <a:off x="914400" y="1371600"/>
            <a:ext cx="2743200" cy="4724400"/>
          </a:xfrm>
        </p:spPr>
        <p:txBody>
          <a:bodyPr>
            <a:normAutofit lnSpcReduction="10000"/>
          </a:bodyPr>
          <a:lstStyle/>
          <a:p>
            <a:r>
              <a:rPr lang="en-US" dirty="0" smtClean="0"/>
              <a:t>The Hawaiian islands were settled by Polynesian islanders during the early 600s AD.  They lived on the islands undisturbed by anyone until around the year 1778, when they were discovered by Captain James Cook, an Englishmen.  He named the islands the  “Sandwich” Islands, in honor of the Earl of Sandwich.  When American missionaries arrived in the early 1820s, they began to change the islands both culturally and economically – investing in sugar and plantations.   They also brought pandemic disease to the islands – as all Europeans had – causing outbreaks of communicable illnesses that wiped out the population and broke down the social structure of the islands. </a:t>
            </a:r>
            <a:endParaRPr lang="en-US" dirty="0"/>
          </a:p>
        </p:txBody>
      </p:sp>
      <p:pic>
        <p:nvPicPr>
          <p:cNvPr id="5" name="Content Placeholder 4" descr="Hawaiian Missionaries.jpg"/>
          <p:cNvPicPr>
            <a:picLocks noGrp="1" noChangeAspect="1"/>
          </p:cNvPicPr>
          <p:nvPr>
            <p:ph sz="half" idx="1"/>
          </p:nvPr>
        </p:nvPicPr>
        <p:blipFill>
          <a:blip r:embed="rId2" cstate="print"/>
          <a:stretch>
            <a:fillRect/>
          </a:stretch>
        </p:blipFill>
        <p:spPr>
          <a:xfrm>
            <a:off x="3886200" y="1371600"/>
            <a:ext cx="5132643" cy="3962400"/>
          </a:xfrm>
        </p:spPr>
      </p:pic>
    </p:spTree>
    <p:extLst>
      <p:ext uri="{BB962C8B-B14F-4D97-AF65-F5344CB8AC3E}">
        <p14:creationId xmlns:p14="http://schemas.microsoft.com/office/powerpoint/2010/main" val="24213565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16778"/>
            <a:ext cx="8229600" cy="1162050"/>
          </a:xfrm>
        </p:spPr>
        <p:txBody>
          <a:bodyPr>
            <a:normAutofit/>
          </a:bodyPr>
          <a:lstStyle/>
          <a:p>
            <a:pPr algn="ctr"/>
            <a:r>
              <a:rPr lang="en-US" sz="2800" dirty="0" smtClean="0"/>
              <a:t>The Acquisition of Pearl Harbor, 1887</a:t>
            </a:r>
            <a:endParaRPr lang="en-US" sz="2800" dirty="0"/>
          </a:p>
        </p:txBody>
      </p:sp>
      <p:sp>
        <p:nvSpPr>
          <p:cNvPr id="6" name="Text Placeholder 5"/>
          <p:cNvSpPr>
            <a:spLocks noGrp="1"/>
          </p:cNvSpPr>
          <p:nvPr>
            <p:ph type="body" idx="2"/>
          </p:nvPr>
        </p:nvSpPr>
        <p:spPr>
          <a:xfrm>
            <a:off x="457200" y="1524000"/>
            <a:ext cx="3810000" cy="4876800"/>
          </a:xfrm>
        </p:spPr>
        <p:txBody>
          <a:bodyPr>
            <a:normAutofit lnSpcReduction="10000"/>
          </a:bodyPr>
          <a:lstStyle/>
          <a:p>
            <a:r>
              <a:rPr lang="en-US" dirty="0" smtClean="0"/>
              <a:t>As a part of the United States grand strategy of acquiring ports suitable for both trade and military bases,  the United States began to pressure King </a:t>
            </a:r>
            <a:r>
              <a:rPr lang="en-US" dirty="0" err="1" smtClean="0"/>
              <a:t>Kalakaua</a:t>
            </a:r>
            <a:r>
              <a:rPr lang="en-US" dirty="0" smtClean="0"/>
              <a:t> of Hawaii for the right to establish a naval base a Pearl Harbor.  This was granted – grudgingly –  in 1887, changing the nature of American participation in economic and political activities in the Pacific forever.</a:t>
            </a:r>
          </a:p>
          <a:p>
            <a:endParaRPr lang="en-US" dirty="0"/>
          </a:p>
          <a:p>
            <a:r>
              <a:rPr lang="en-US" dirty="0" smtClean="0"/>
              <a:t>Today, Pearl Harbor is one of the largest and most active naval bases in the nation – close in size to the bases in Norfolk, Jacksonville, and San Diego.  But in the 1880s, the size of the United States navy was extremely small, and there was more interest in using Hawaii in order to facilitate trade with Asia than establishing a military outpost. </a:t>
            </a:r>
          </a:p>
          <a:p>
            <a:endParaRPr lang="en-US" dirty="0"/>
          </a:p>
          <a:p>
            <a:r>
              <a:rPr lang="en-US" dirty="0" smtClean="0"/>
              <a:t>The presence of a harbor suitable for exporting the sugar, pineapple, and other resources of the islands, coupled with the military potential of the site, made Hawaii an obvious target for US Expansion. </a:t>
            </a:r>
            <a:endParaRPr lang="en-US" dirty="0"/>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495800" y="1524000"/>
            <a:ext cx="4076700" cy="4876800"/>
          </a:xfrm>
        </p:spPr>
      </p:pic>
    </p:spTree>
    <p:extLst>
      <p:ext uri="{BB962C8B-B14F-4D97-AF65-F5344CB8AC3E}">
        <p14:creationId xmlns:p14="http://schemas.microsoft.com/office/powerpoint/2010/main" val="5557908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16778"/>
            <a:ext cx="3810000" cy="621422"/>
          </a:xfrm>
        </p:spPr>
        <p:txBody>
          <a:bodyPr>
            <a:normAutofit/>
          </a:bodyPr>
          <a:lstStyle/>
          <a:p>
            <a:r>
              <a:rPr lang="en-US" sz="2400" dirty="0" smtClean="0"/>
              <a:t>Queen Liliuokalani</a:t>
            </a:r>
            <a:endParaRPr lang="en-US" sz="2400" dirty="0"/>
          </a:p>
        </p:txBody>
      </p:sp>
      <p:sp>
        <p:nvSpPr>
          <p:cNvPr id="9" name="Text Placeholder 8"/>
          <p:cNvSpPr>
            <a:spLocks noGrp="1"/>
          </p:cNvSpPr>
          <p:nvPr>
            <p:ph type="body" idx="2"/>
          </p:nvPr>
        </p:nvSpPr>
        <p:spPr>
          <a:xfrm>
            <a:off x="152400" y="914400"/>
            <a:ext cx="4419600" cy="5791200"/>
          </a:xfrm>
        </p:spPr>
        <p:txBody>
          <a:bodyPr>
            <a:normAutofit fontScale="92500" lnSpcReduction="10000"/>
          </a:bodyPr>
          <a:lstStyle/>
          <a:p>
            <a:r>
              <a:rPr lang="en-US" dirty="0" smtClean="0"/>
              <a:t>She was the last reigning monarch of Hawaii, and a strong opponent of annexation by the United States of America.  During her time in power, she refused to accept the 1887 Constitution which had been imposed on King </a:t>
            </a:r>
            <a:r>
              <a:rPr lang="en-US" dirty="0" err="1" smtClean="0"/>
              <a:t>Kalakaua</a:t>
            </a:r>
            <a:r>
              <a:rPr lang="en-US" dirty="0" smtClean="0"/>
              <a:t>.  Although she wanted to restore the Hawaiian Islands to Hawaiian people, she was eventually overthrown by a combination of Christian Missionaries, plantation owners, and United States Marines.   The overthrow took place in 1893, and American business leaders immediately applied to the United States government for annexation.  But the legitimacy of the men who had taken power was very much in doubt, and President Grover Cleveland refused condone the overthrow.   Liliuokalani would protest the annexation of her islands to the bitter end.  In protest, she wrote to Congress: </a:t>
            </a:r>
          </a:p>
          <a:p>
            <a:endParaRPr lang="en-US" dirty="0" smtClean="0"/>
          </a:p>
          <a:p>
            <a:r>
              <a:rPr lang="en-US" dirty="0" smtClean="0"/>
              <a:t>“</a:t>
            </a:r>
            <a:r>
              <a:rPr lang="en-US" dirty="0"/>
              <a:t>I, Liliuokalani of Hawaii, by the will of God named heir apparent on the tenth day of April, A.D. 1877, and by the grace of God Queen of the Hawaiian Islands on the seventeenth day of January, A.D. 1893, do hereby protest against the ratification of a certain treaty, which, so I am informed, has been signed at Washington by Messrs. Hatch, Thurston, and Kinney, purporting to cede those Islands to the territory and dominion of the United States. I declare such a treaty to be an act of wrong toward the native and part-native people of Hawaii, an invasion of the rights of the ruling chiefs, in violation of international rights both toward my people and toward friendly nations with whom they have made treaties, the perpetuation of the fraud whereby the constitutional government was overthrown, and, finally, an act of gross injustice to me</a:t>
            </a:r>
            <a:r>
              <a:rPr lang="en-US" dirty="0" smtClean="0"/>
              <a:t>.”</a:t>
            </a:r>
            <a:endParaRPr lang="en-US" dirty="0"/>
          </a:p>
          <a:p>
            <a:endParaRPr lang="en-US" dirty="0"/>
          </a:p>
        </p:txBody>
      </p:sp>
      <p:pic>
        <p:nvPicPr>
          <p:cNvPr id="10" name="Content Placeholder 9" descr="Queen Liliuokalani.gif"/>
          <p:cNvPicPr>
            <a:picLocks noGrp="1" noChangeAspect="1"/>
          </p:cNvPicPr>
          <p:nvPr>
            <p:ph sz="half" idx="1"/>
          </p:nvPr>
        </p:nvPicPr>
        <p:blipFill>
          <a:blip r:embed="rId2" cstate="print"/>
          <a:stretch>
            <a:fillRect/>
          </a:stretch>
        </p:blipFill>
        <p:spPr>
          <a:xfrm>
            <a:off x="4648200" y="304800"/>
            <a:ext cx="3657600" cy="6255026"/>
          </a:xfrm>
        </p:spPr>
      </p:pic>
    </p:spTree>
    <p:extLst>
      <p:ext uri="{BB962C8B-B14F-4D97-AF65-F5344CB8AC3E}">
        <p14:creationId xmlns:p14="http://schemas.microsoft.com/office/powerpoint/2010/main" val="14634080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President Grover Cleveland</a:t>
            </a:r>
            <a:endParaRPr lang="en-US" dirty="0"/>
          </a:p>
        </p:txBody>
      </p:sp>
      <p:sp>
        <p:nvSpPr>
          <p:cNvPr id="3" name="Text Placeholder 2"/>
          <p:cNvSpPr>
            <a:spLocks noGrp="1"/>
          </p:cNvSpPr>
          <p:nvPr>
            <p:ph type="body" idx="2"/>
          </p:nvPr>
        </p:nvSpPr>
        <p:spPr>
          <a:xfrm>
            <a:off x="457200" y="1406964"/>
            <a:ext cx="3810000" cy="4308036"/>
          </a:xfrm>
        </p:spPr>
        <p:txBody>
          <a:bodyPr>
            <a:normAutofit fontScale="92500"/>
          </a:bodyPr>
          <a:lstStyle/>
          <a:p>
            <a:r>
              <a:rPr lang="en-US" dirty="0" smtClean="0"/>
              <a:t>President Cleveland refused to annex Hawaii in 1893, mostly because he was so disgusted by the role Americans had played in overthrowing the Hawaiian monarchy.  He felt that Americans had imposed a constitution on Hawaiians unwillingly, and did not consider the new government representative of the true values of Hawaiian people.  </a:t>
            </a:r>
          </a:p>
          <a:p>
            <a:endParaRPr lang="en-US" dirty="0"/>
          </a:p>
          <a:p>
            <a:r>
              <a:rPr lang="en-US" dirty="0" smtClean="0"/>
              <a:t>Anti-Imperialists were often quite outspoken in protest of American ventures into the Pacific.  Men like Mark Twain, Andrew Carnegie, and William Jennings Bryan opposed imperialist endeavors both because they felt this violated the principles of the Declaration of Independence and because they were pacifists.</a:t>
            </a:r>
          </a:p>
          <a:p>
            <a:endParaRPr lang="en-US" dirty="0" smtClean="0"/>
          </a:p>
          <a:p>
            <a:r>
              <a:rPr lang="en-US" dirty="0" smtClean="0"/>
              <a:t>When William McKinley, an imperialist president who wanted to convert all Hawaiians to Christianity, took office in 1897, he moved forward with the American annexation o f Hawaii.  Hawaii became a US Territory in 1898 and a state in 1959.  </a:t>
            </a:r>
            <a:endParaRPr lang="en-US" dirty="0"/>
          </a:p>
        </p:txBody>
      </p:sp>
      <p:pic>
        <p:nvPicPr>
          <p:cNvPr id="5" name="Content Placeholder 4" descr="Grover Cleveland.jpg"/>
          <p:cNvPicPr>
            <a:picLocks noGrp="1" noChangeAspect="1"/>
          </p:cNvPicPr>
          <p:nvPr>
            <p:ph sz="half" idx="1"/>
          </p:nvPr>
        </p:nvPicPr>
        <p:blipFill>
          <a:blip r:embed="rId2" cstate="print"/>
          <a:stretch>
            <a:fillRect/>
          </a:stretch>
        </p:blipFill>
        <p:spPr>
          <a:xfrm>
            <a:off x="4495800" y="1371600"/>
            <a:ext cx="2971800" cy="4413814"/>
          </a:xfrm>
        </p:spPr>
      </p:pic>
    </p:spTree>
    <p:extLst>
      <p:ext uri="{BB962C8B-B14F-4D97-AF65-F5344CB8AC3E}">
        <p14:creationId xmlns:p14="http://schemas.microsoft.com/office/powerpoint/2010/main" val="21369772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7848600" cy="1162050"/>
          </a:xfrm>
        </p:spPr>
        <p:txBody>
          <a:bodyPr/>
          <a:lstStyle/>
          <a:p>
            <a:pPr algn="ctr"/>
            <a:r>
              <a:rPr lang="en-US" sz="3200" dirty="0" smtClean="0"/>
              <a:t>Spheres of Influence</a:t>
            </a:r>
            <a:r>
              <a:rPr lang="en-US" dirty="0" smtClean="0"/>
              <a:t>	</a:t>
            </a:r>
            <a:br>
              <a:rPr lang="en-US" dirty="0" smtClean="0"/>
            </a:br>
            <a:endParaRPr lang="en-US" dirty="0"/>
          </a:p>
        </p:txBody>
      </p:sp>
      <p:sp>
        <p:nvSpPr>
          <p:cNvPr id="3" name="Text Placeholder 2"/>
          <p:cNvSpPr>
            <a:spLocks noGrp="1"/>
          </p:cNvSpPr>
          <p:nvPr>
            <p:ph type="body" idx="2"/>
          </p:nvPr>
        </p:nvSpPr>
        <p:spPr>
          <a:xfrm>
            <a:off x="457200" y="1406964"/>
            <a:ext cx="3886200" cy="4841436"/>
          </a:xfrm>
        </p:spPr>
        <p:txBody>
          <a:bodyPr>
            <a:normAutofit/>
          </a:bodyPr>
          <a:lstStyle/>
          <a:p>
            <a:r>
              <a:rPr lang="en-US" dirty="0" smtClean="0"/>
              <a:t>Where the takeover of a nation was physically impossible, economic imperialism was often a more realistic policy.  Areas within one nation, in this case, China, where other nations maintained economic and political control were called spheres of influence.  The United States, Germany, Russia, England, France, and Japan all sought to have “spheres of influence” in China during the late 19</a:t>
            </a:r>
            <a:r>
              <a:rPr lang="en-US" baseline="30000" dirty="0" smtClean="0"/>
              <a:t>th</a:t>
            </a:r>
            <a:r>
              <a:rPr lang="en-US" dirty="0" smtClean="0"/>
              <a:t> Century – much to the displeasure of Chinese people.  The United States – which had not been involved with imperialist claims in Africa or Asia before the turn of the 20</a:t>
            </a:r>
            <a:r>
              <a:rPr lang="en-US" baseline="30000" dirty="0" smtClean="0"/>
              <a:t>th</a:t>
            </a:r>
            <a:r>
              <a:rPr lang="en-US" dirty="0" smtClean="0"/>
              <a:t> Century – was a little late to the game.  Nevertheless, expansionist policies put forth under McKinley and Theodore Roosevelt in particular made the United States a force to be reckoned with in international affairs.  McKinley’s aggressive imperialist policies resulted in the acquisition of colonial possessions across the globe. </a:t>
            </a:r>
            <a:r>
              <a:rPr lang="en-US" dirty="0"/>
              <a:t> </a:t>
            </a:r>
            <a:r>
              <a:rPr lang="en-US" dirty="0" smtClean="0"/>
              <a:t>TR would invest heavily in the United States Navy – building the so-called “Great White Fleet” to project American influence around the globe.</a:t>
            </a:r>
            <a:endParaRPr lang="en-US" dirty="0"/>
          </a:p>
        </p:txBody>
      </p:sp>
      <p:pic>
        <p:nvPicPr>
          <p:cNvPr id="9" name="Content Placeholder 8" descr="Sphere of Influence, China.jpg"/>
          <p:cNvPicPr>
            <a:picLocks noGrp="1" noChangeAspect="1"/>
          </p:cNvPicPr>
          <p:nvPr>
            <p:ph sz="half" idx="1"/>
          </p:nvPr>
        </p:nvPicPr>
        <p:blipFill>
          <a:blip r:embed="rId2" cstate="print"/>
          <a:stretch>
            <a:fillRect/>
          </a:stretch>
        </p:blipFill>
        <p:spPr>
          <a:xfrm>
            <a:off x="4648200" y="1447800"/>
            <a:ext cx="3505200" cy="4658073"/>
          </a:xfrm>
        </p:spPr>
      </p:pic>
    </p:spTree>
    <p:extLst>
      <p:ext uri="{BB962C8B-B14F-4D97-AF65-F5344CB8AC3E}">
        <p14:creationId xmlns:p14="http://schemas.microsoft.com/office/powerpoint/2010/main" val="21492549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57200"/>
            <a:ext cx="3276600" cy="1981200"/>
          </a:xfrm>
        </p:spPr>
        <p:txBody>
          <a:bodyPr>
            <a:normAutofit/>
          </a:bodyPr>
          <a:lstStyle/>
          <a:p>
            <a:r>
              <a:rPr lang="en-US" sz="3600" dirty="0" smtClean="0"/>
              <a:t>The Open </a:t>
            </a:r>
            <a:br>
              <a:rPr lang="en-US" sz="3600" dirty="0" smtClean="0"/>
            </a:br>
            <a:r>
              <a:rPr lang="en-US" sz="3600" dirty="0"/>
              <a:t/>
            </a:r>
            <a:br>
              <a:rPr lang="en-US" sz="3600" dirty="0"/>
            </a:br>
            <a:r>
              <a:rPr lang="en-US" sz="3600" dirty="0" smtClean="0"/>
              <a:t>Door </a:t>
            </a:r>
            <a:br>
              <a:rPr lang="en-US" sz="3600" dirty="0" smtClean="0"/>
            </a:br>
            <a:r>
              <a:rPr lang="en-US" sz="3600" dirty="0"/>
              <a:t/>
            </a:r>
            <a:br>
              <a:rPr lang="en-US" sz="3600" dirty="0"/>
            </a:br>
            <a:r>
              <a:rPr lang="en-US" sz="3600" dirty="0" smtClean="0"/>
              <a:t>Policy</a:t>
            </a:r>
            <a:endParaRPr lang="en-US" sz="3600" dirty="0"/>
          </a:p>
        </p:txBody>
      </p:sp>
      <p:sp>
        <p:nvSpPr>
          <p:cNvPr id="7" name="Text Placeholder 6"/>
          <p:cNvSpPr>
            <a:spLocks noGrp="1"/>
          </p:cNvSpPr>
          <p:nvPr>
            <p:ph type="body" idx="2"/>
          </p:nvPr>
        </p:nvSpPr>
        <p:spPr>
          <a:xfrm>
            <a:off x="304800" y="2438400"/>
            <a:ext cx="3810000" cy="3469836"/>
          </a:xfrm>
        </p:spPr>
        <p:txBody>
          <a:bodyPr>
            <a:normAutofit/>
          </a:bodyPr>
          <a:lstStyle/>
          <a:p>
            <a:endParaRPr lang="en-US" dirty="0" smtClean="0"/>
          </a:p>
          <a:p>
            <a:r>
              <a:rPr lang="en-US" dirty="0" smtClean="0"/>
              <a:t>US Secretary of State John Hay claimed that all of the nation which had created “Spheres of Influence in China should be able to trade on an equal basis in China – without regard for which nations Sphere of Influence they were in.”  Essentially, the United States wanted access to Chinese markets that were already dominated by other European or Asian powers.  Not only were European nations unwilling to go along with this, but also, Chinese nationals were agitated to the point of violent rebellion.  Hay’s “Open Door Policy” seemed more like kicking the door down from the perspective of Chinese citizens.</a:t>
            </a:r>
            <a:endParaRPr lang="en-US" dirty="0"/>
          </a:p>
        </p:txBody>
      </p:sp>
      <p:pic>
        <p:nvPicPr>
          <p:cNvPr id="10" name="Picture Placeholder 9" descr="Open Door Policy.jpg"/>
          <p:cNvPicPr>
            <a:picLocks noGrp="1" noChangeAspect="1"/>
          </p:cNvPicPr>
          <p:nvPr>
            <p:ph sz="half" idx="1"/>
          </p:nvPr>
        </p:nvPicPr>
        <p:blipFill>
          <a:blip r:embed="rId2" cstate="print"/>
          <a:stretch>
            <a:fillRect/>
          </a:stretch>
        </p:blipFill>
        <p:spPr>
          <a:xfrm>
            <a:off x="4267200" y="457200"/>
            <a:ext cx="4219222" cy="5943600"/>
          </a:xfrm>
        </p:spPr>
      </p:pic>
    </p:spTree>
    <p:extLst>
      <p:ext uri="{BB962C8B-B14F-4D97-AF65-F5344CB8AC3E}">
        <p14:creationId xmlns:p14="http://schemas.microsoft.com/office/powerpoint/2010/main" val="3346112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6629400" cy="1162050"/>
          </a:xfrm>
        </p:spPr>
        <p:txBody>
          <a:bodyPr>
            <a:normAutofit/>
          </a:bodyPr>
          <a:lstStyle/>
          <a:p>
            <a:r>
              <a:rPr lang="en-US" sz="2800" dirty="0" smtClean="0"/>
              <a:t>THE BOXER REBELLION OF 1900</a:t>
            </a:r>
            <a:endParaRPr lang="en-US" sz="2800" dirty="0"/>
          </a:p>
        </p:txBody>
      </p:sp>
      <p:sp>
        <p:nvSpPr>
          <p:cNvPr id="4" name="Text Placeholder 3"/>
          <p:cNvSpPr>
            <a:spLocks noGrp="1"/>
          </p:cNvSpPr>
          <p:nvPr>
            <p:ph type="body" idx="2"/>
          </p:nvPr>
        </p:nvSpPr>
        <p:spPr>
          <a:xfrm>
            <a:off x="6248400" y="1828800"/>
            <a:ext cx="2209800" cy="4267200"/>
          </a:xfrm>
        </p:spPr>
        <p:txBody>
          <a:bodyPr>
            <a:normAutofit/>
          </a:bodyPr>
          <a:lstStyle/>
          <a:p>
            <a:r>
              <a:rPr lang="en-US" dirty="0" smtClean="0"/>
              <a:t>Chinese martial artists and “boxers” fought during this unsuccessful war in order to kick out of China all foreign influence.  The uprising lasted for months and was partially successful – before being crushed by combined imperialist forces.  After the “Boxer Rebellion,” Secretary of State John Hay’s Open Door Policy was more commonly accepted by other imperialist powers.  The United States took an increasing interest in the economy of Eastern Asia as a result of the change.</a:t>
            </a:r>
            <a:endParaRPr lang="en-US" dirty="0"/>
          </a:p>
        </p:txBody>
      </p:sp>
      <p:pic>
        <p:nvPicPr>
          <p:cNvPr id="5" name="Picture Placeholder 4" descr="Boxer Rebellion.jpg"/>
          <p:cNvPicPr>
            <a:picLocks noGrp="1" noChangeAspect="1"/>
          </p:cNvPicPr>
          <p:nvPr>
            <p:ph sz="half" idx="1"/>
          </p:nvPr>
        </p:nvPicPr>
        <p:blipFill>
          <a:blip r:embed="rId2" cstate="print"/>
          <a:stretch>
            <a:fillRect/>
          </a:stretch>
        </p:blipFill>
        <p:spPr>
          <a:xfrm>
            <a:off x="457199" y="1905000"/>
            <a:ext cx="5506065" cy="4267200"/>
          </a:xfrm>
        </p:spPr>
      </p:pic>
    </p:spTree>
    <p:extLst>
      <p:ext uri="{BB962C8B-B14F-4D97-AF65-F5344CB8AC3E}">
        <p14:creationId xmlns:p14="http://schemas.microsoft.com/office/powerpoint/2010/main" val="40015019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Spanish American War, 1898:  “A Splendid Little War”</a:t>
            </a:r>
            <a:endParaRPr lang="en-US" dirty="0"/>
          </a:p>
        </p:txBody>
      </p:sp>
      <p:sp>
        <p:nvSpPr>
          <p:cNvPr id="3" name="Subtitle 2"/>
          <p:cNvSpPr>
            <a:spLocks noGrp="1"/>
          </p:cNvSpPr>
          <p:nvPr>
            <p:ph type="subTitle" idx="1"/>
          </p:nvPr>
        </p:nvSpPr>
        <p:spPr/>
        <p:txBody>
          <a:bodyPr/>
          <a:lstStyle/>
          <a:p>
            <a:r>
              <a:rPr lang="en-US" dirty="0" smtClean="0"/>
              <a:t>The US as an Imperialist Power in the Caribbean and the Pacific Ocean.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9400" y="2743200"/>
            <a:ext cx="4800600" cy="343509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Spain: Colonial Rulers of Cuba</a:t>
            </a:r>
            <a:endParaRPr lang="en-US" dirty="0"/>
          </a:p>
        </p:txBody>
      </p:sp>
      <p:pic>
        <p:nvPicPr>
          <p:cNvPr id="4" name="Content Placeholder 3" descr="Spanish Misrule.jpg"/>
          <p:cNvPicPr>
            <a:picLocks noGrp="1" noChangeAspect="1"/>
          </p:cNvPicPr>
          <p:nvPr>
            <p:ph idx="1"/>
          </p:nvPr>
        </p:nvPicPr>
        <p:blipFill>
          <a:blip r:embed="rId2" cstate="print"/>
          <a:stretch>
            <a:fillRect/>
          </a:stretch>
        </p:blipFill>
        <p:spPr>
          <a:xfrm>
            <a:off x="1463379" y="1447800"/>
            <a:ext cx="7442791" cy="48006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gn="l"/>
            <a:r>
              <a:rPr lang="en-US" sz="4000" dirty="0" smtClean="0"/>
              <a:t>Cubans Demanded Independence from Spanish Colonial Rule.</a:t>
            </a:r>
            <a:endParaRPr lang="en-US" sz="4000" dirty="0"/>
          </a:p>
        </p:txBody>
      </p:sp>
      <p:sp>
        <p:nvSpPr>
          <p:cNvPr id="5" name="Text Placeholder 4"/>
          <p:cNvSpPr>
            <a:spLocks noGrp="1"/>
          </p:cNvSpPr>
          <p:nvPr>
            <p:ph type="body" idx="1"/>
          </p:nvPr>
        </p:nvSpPr>
        <p:spPr>
          <a:xfrm>
            <a:off x="609600" y="328278"/>
            <a:ext cx="3657600" cy="640080"/>
          </a:xfrm>
        </p:spPr>
        <p:txBody>
          <a:bodyPr>
            <a:normAutofit/>
          </a:bodyPr>
          <a:lstStyle/>
          <a:p>
            <a:pPr algn="ctr"/>
            <a:r>
              <a:rPr lang="en-US" dirty="0" smtClean="0">
                <a:solidFill>
                  <a:schemeClr val="tx2"/>
                </a:solidFill>
              </a:rPr>
              <a:t>Spanish “</a:t>
            </a:r>
            <a:r>
              <a:rPr lang="en-US" dirty="0" err="1" smtClean="0">
                <a:solidFill>
                  <a:schemeClr val="tx2"/>
                </a:solidFill>
              </a:rPr>
              <a:t>Reconcentration</a:t>
            </a:r>
            <a:r>
              <a:rPr lang="en-US" dirty="0" smtClean="0">
                <a:solidFill>
                  <a:schemeClr val="tx2"/>
                </a:solidFill>
              </a:rPr>
              <a:t>” Camps</a:t>
            </a:r>
            <a:endParaRPr lang="en-US" dirty="0">
              <a:solidFill>
                <a:schemeClr val="tx2"/>
              </a:solidFill>
            </a:endParaRPr>
          </a:p>
        </p:txBody>
      </p:sp>
      <p:sp>
        <p:nvSpPr>
          <p:cNvPr id="7" name="Text Placeholder 6"/>
          <p:cNvSpPr>
            <a:spLocks noGrp="1"/>
          </p:cNvSpPr>
          <p:nvPr>
            <p:ph type="body" sz="half" idx="3"/>
          </p:nvPr>
        </p:nvSpPr>
        <p:spPr>
          <a:xfrm>
            <a:off x="5181600" y="328278"/>
            <a:ext cx="2971800" cy="640080"/>
          </a:xfrm>
        </p:spPr>
        <p:txBody>
          <a:bodyPr>
            <a:normAutofit lnSpcReduction="10000"/>
          </a:bodyPr>
          <a:lstStyle/>
          <a:p>
            <a:pPr algn="ctr"/>
            <a:r>
              <a:rPr lang="en-US" dirty="0" smtClean="0">
                <a:solidFill>
                  <a:schemeClr val="tx2"/>
                </a:solidFill>
              </a:rPr>
              <a:t>The Revolutionary Jose Marti</a:t>
            </a:r>
            <a:endParaRPr lang="en-US" dirty="0">
              <a:solidFill>
                <a:schemeClr val="tx2"/>
              </a:solidFill>
            </a:endParaRPr>
          </a:p>
        </p:txBody>
      </p:sp>
      <p:pic>
        <p:nvPicPr>
          <p:cNvPr id="9" name="Content Placeholder 8" descr="Spanish Reconcentration Camps of Cuba.png"/>
          <p:cNvPicPr>
            <a:picLocks noGrp="1" noChangeAspect="1"/>
          </p:cNvPicPr>
          <p:nvPr>
            <p:ph sz="quarter" idx="2"/>
          </p:nvPr>
        </p:nvPicPr>
        <p:blipFill>
          <a:blip r:embed="rId2" cstate="print"/>
          <a:stretch>
            <a:fillRect/>
          </a:stretch>
        </p:blipFill>
        <p:spPr>
          <a:xfrm>
            <a:off x="685800" y="1066800"/>
            <a:ext cx="3473753" cy="4059523"/>
          </a:xfrm>
        </p:spPr>
      </p:pic>
      <p:pic>
        <p:nvPicPr>
          <p:cNvPr id="10" name="Content Placeholder 9" descr="Jose Marti.jpg"/>
          <p:cNvPicPr>
            <a:picLocks noGrp="1" noChangeAspect="1"/>
          </p:cNvPicPr>
          <p:nvPr>
            <p:ph sz="quarter" idx="4"/>
          </p:nvPr>
        </p:nvPicPr>
        <p:blipFill>
          <a:blip r:embed="rId3" cstate="print"/>
          <a:stretch>
            <a:fillRect/>
          </a:stretch>
        </p:blipFill>
        <p:spPr>
          <a:xfrm>
            <a:off x="5334000" y="1143000"/>
            <a:ext cx="2737338" cy="4003357"/>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The United States Projects Its Influence in the Pacific and Asia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00" y="1905000"/>
            <a:ext cx="7089914" cy="4495800"/>
          </a:xfrm>
          <a:prstGeom prst="rect">
            <a:avLst/>
          </a:prstGeom>
        </p:spPr>
      </p:pic>
    </p:spTree>
    <p:extLst>
      <p:ext uri="{BB962C8B-B14F-4D97-AF65-F5344CB8AC3E}">
        <p14:creationId xmlns:p14="http://schemas.microsoft.com/office/powerpoint/2010/main" val="32916295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886896" y="1066800"/>
            <a:ext cx="2743200" cy="4572000"/>
          </a:xfrm>
        </p:spPr>
        <p:txBody>
          <a:bodyPr/>
          <a:lstStyle/>
          <a:p>
            <a:r>
              <a:rPr lang="en-US" dirty="0" smtClean="0"/>
              <a:t>Americans wanted to help Cubans win their independence, and were opposed to the cruel methods used by Spaniards to control the Cuban people.  But in addition, Americans had over $50 Million invested in Cuban industries like sugar cane, rice, railroads, oil, or iron mines.</a:t>
            </a:r>
            <a:endParaRPr lang="en-US" dirty="0"/>
          </a:p>
        </p:txBody>
      </p:sp>
      <p:pic>
        <p:nvPicPr>
          <p:cNvPr id="10" name="Picture Placeholder 9" descr="SUGAR-~1.JPG"/>
          <p:cNvPicPr>
            <a:picLocks noGrp="1" noChangeAspect="1"/>
          </p:cNvPicPr>
          <p:nvPr>
            <p:ph type="pic" idx="1"/>
          </p:nvPr>
        </p:nvPicPr>
        <p:blipFill>
          <a:blip r:embed="rId2" cstate="print"/>
          <a:srcRect t="12241" b="12241"/>
          <a:stretch>
            <a:fillRect/>
          </a:stretch>
        </p:blipFill>
        <p:spPr>
          <a:xfrm>
            <a:off x="1066800" y="1219200"/>
            <a:ext cx="3886200" cy="3810000"/>
          </a:xfrm>
        </p:spPr>
      </p:pic>
      <p:sp>
        <p:nvSpPr>
          <p:cNvPr id="9" name="Text Placeholder 8"/>
          <p:cNvSpPr>
            <a:spLocks noGrp="1"/>
          </p:cNvSpPr>
          <p:nvPr>
            <p:ph type="body" sz="half" idx="2"/>
          </p:nvPr>
        </p:nvSpPr>
        <p:spPr/>
        <p:txBody>
          <a:bodyPr/>
          <a:lstStyle/>
          <a:p>
            <a:r>
              <a:rPr lang="en-US" dirty="0" smtClean="0"/>
              <a:t>Sugar Cane Plantations</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4572000"/>
          </a:xfrm>
        </p:spPr>
        <p:txBody>
          <a:bodyPr/>
          <a:lstStyle/>
          <a:p>
            <a:r>
              <a:rPr lang="en-US" sz="2000" b="0" dirty="0" smtClean="0"/>
              <a:t>American plans to annex and colonize Cuba had been in the works since the early 1800s.  Southerners eager to expand the United States territory to regions which might be conducive to the slave labor system with plantation agriculture had eyed Cuba for years.  Later, Castro and his regime used anti-American sentiment to reinforce their control over the island.</a:t>
            </a:r>
            <a:endParaRPr lang="en-US" sz="2000" b="0"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3589" b="3589"/>
          <a:stretch>
            <a:fillRect/>
          </a:stretch>
        </p:blipFill>
        <p:spPr>
          <a:xfrm>
            <a:off x="838200" y="1295400"/>
            <a:ext cx="4419600" cy="3514531"/>
          </a:xfrm>
        </p:spPr>
      </p:pic>
      <p:sp>
        <p:nvSpPr>
          <p:cNvPr id="4" name="Text Placeholder 3"/>
          <p:cNvSpPr>
            <a:spLocks noGrp="1"/>
          </p:cNvSpPr>
          <p:nvPr>
            <p:ph type="body" sz="half" idx="2"/>
          </p:nvPr>
        </p:nvSpPr>
        <p:spPr/>
        <p:txBody>
          <a:bodyPr/>
          <a:lstStyle/>
          <a:p>
            <a:r>
              <a:rPr lang="en-US" dirty="0" smtClean="0">
                <a:solidFill>
                  <a:schemeClr val="tx1"/>
                </a:solidFill>
              </a:rPr>
              <a:t>In this political cartoon, the Monroe Doctrine, “Big Stick Diplomacy, and Roosevelt Corollary (later, 1907) were interpreted by Caribbean nations as imperialist policies.</a:t>
            </a:r>
            <a:endParaRPr lang="en-US" dirty="0">
              <a:solidFill>
                <a:schemeClr val="tx1"/>
              </a:solidFill>
            </a:endParaRPr>
          </a:p>
        </p:txBody>
      </p:sp>
    </p:spTree>
    <p:extLst>
      <p:ext uri="{BB962C8B-B14F-4D97-AF65-F5344CB8AC3E}">
        <p14:creationId xmlns:p14="http://schemas.microsoft.com/office/powerpoint/2010/main" val="13793332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u="sng" dirty="0" smtClean="0"/>
              <a:t>President William McKinley</a:t>
            </a:r>
            <a:endParaRPr lang="en-US" u="sng" dirty="0"/>
          </a:p>
        </p:txBody>
      </p:sp>
      <p:pic>
        <p:nvPicPr>
          <p:cNvPr id="11" name="Content Placeholder 10" descr="WIlliam McKinley.jpg"/>
          <p:cNvPicPr>
            <a:picLocks noGrp="1" noChangeAspect="1"/>
          </p:cNvPicPr>
          <p:nvPr>
            <p:ph sz="half" idx="1"/>
          </p:nvPr>
        </p:nvPicPr>
        <p:blipFill>
          <a:blip r:embed="rId2" cstate="print"/>
          <a:stretch>
            <a:fillRect/>
          </a:stretch>
        </p:blipFill>
        <p:spPr>
          <a:xfrm>
            <a:off x="1507429" y="1524000"/>
            <a:ext cx="3512942" cy="4664075"/>
          </a:xfrm>
        </p:spPr>
      </p:pic>
      <p:sp>
        <p:nvSpPr>
          <p:cNvPr id="10" name="Content Placeholder 9"/>
          <p:cNvSpPr>
            <a:spLocks noGrp="1"/>
          </p:cNvSpPr>
          <p:nvPr>
            <p:ph sz="half" idx="2"/>
          </p:nvPr>
        </p:nvSpPr>
        <p:spPr>
          <a:xfrm>
            <a:off x="5276088" y="1295400"/>
            <a:ext cx="3715512" cy="5257800"/>
          </a:xfrm>
        </p:spPr>
        <p:txBody>
          <a:bodyPr>
            <a:normAutofit fontScale="85000" lnSpcReduction="20000"/>
          </a:bodyPr>
          <a:lstStyle/>
          <a:p>
            <a:pPr marL="82296" indent="0">
              <a:buNone/>
            </a:pPr>
            <a:r>
              <a:rPr lang="en-US" dirty="0" smtClean="0">
                <a:solidFill>
                  <a:schemeClr val="tx2"/>
                </a:solidFill>
              </a:rPr>
              <a:t>President McKinley was opposed to war with Spain, claiming that “there seems to be an epidemic of insanity in the country” when he heard Americans clamoring for war.  But a combination of jingoists in his party and yellow journalism was wearing down his efforts for peace.  He was personally insulted by a Spanish diplomat in the illegally obtained de </a:t>
            </a:r>
            <a:r>
              <a:rPr lang="en-US" dirty="0" err="1" smtClean="0">
                <a:solidFill>
                  <a:schemeClr val="tx2"/>
                </a:solidFill>
              </a:rPr>
              <a:t>Lome</a:t>
            </a:r>
            <a:r>
              <a:rPr lang="en-US" dirty="0" smtClean="0">
                <a:solidFill>
                  <a:schemeClr val="tx2"/>
                </a:solidFill>
              </a:rPr>
              <a:t> letters – which were published in January of 1898, and growing wary.</a:t>
            </a:r>
            <a:endParaRPr lang="en-US" dirty="0">
              <a:solidFill>
                <a:schemeClr val="tx2"/>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Yellow Journalism</a:t>
            </a:r>
            <a:endParaRPr lang="en-US" u="sng" dirty="0"/>
          </a:p>
        </p:txBody>
      </p:sp>
      <p:pic>
        <p:nvPicPr>
          <p:cNvPr id="5" name="Content Placeholder 4" descr="Yellow_Kid.jpeg"/>
          <p:cNvPicPr>
            <a:picLocks noGrp="1" noChangeAspect="1"/>
          </p:cNvPicPr>
          <p:nvPr>
            <p:ph sz="half" idx="1"/>
          </p:nvPr>
        </p:nvPicPr>
        <p:blipFill>
          <a:blip r:embed="rId2" cstate="print"/>
          <a:stretch>
            <a:fillRect/>
          </a:stretch>
        </p:blipFill>
        <p:spPr>
          <a:xfrm>
            <a:off x="1451435" y="1524000"/>
            <a:ext cx="3624929" cy="4664075"/>
          </a:xfrm>
        </p:spPr>
      </p:pic>
      <p:sp>
        <p:nvSpPr>
          <p:cNvPr id="4" name="Content Placeholder 3"/>
          <p:cNvSpPr>
            <a:spLocks noGrp="1"/>
          </p:cNvSpPr>
          <p:nvPr>
            <p:ph sz="half" idx="2"/>
          </p:nvPr>
        </p:nvSpPr>
        <p:spPr/>
        <p:txBody>
          <a:bodyPr>
            <a:normAutofit fontScale="92500" lnSpcReduction="10000"/>
          </a:bodyPr>
          <a:lstStyle/>
          <a:p>
            <a:pPr marL="82296" indent="0">
              <a:buNone/>
            </a:pPr>
            <a:r>
              <a:rPr lang="en-US" dirty="0" smtClean="0"/>
              <a:t>Yellow Journalism </a:t>
            </a:r>
          </a:p>
          <a:p>
            <a:pPr marL="82296" indent="0">
              <a:buNone/>
            </a:pPr>
            <a:r>
              <a:rPr lang="en-US" dirty="0" smtClean="0"/>
              <a:t>is a style of reporting and displaying news using sensational, exaggerated, and frequently</a:t>
            </a:r>
            <a:r>
              <a:rPr lang="en-US" dirty="0"/>
              <a:t> </a:t>
            </a:r>
            <a:r>
              <a:rPr lang="en-US" dirty="0" smtClean="0"/>
              <a:t>untrue ways which distort reality and mislead readers or viewers of a news program.  The name comes from a newspaper comic strip, “The Yellow Kid.” (LEFT)</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Joseph Pulitzer of the </a:t>
            </a:r>
            <a:r>
              <a:rPr lang="en-US" sz="4000" i="1" u="sng" dirty="0" smtClean="0"/>
              <a:t>New York World</a:t>
            </a:r>
            <a:endParaRPr lang="en-US" sz="4000" i="1" u="sng" dirty="0"/>
          </a:p>
        </p:txBody>
      </p:sp>
      <p:pic>
        <p:nvPicPr>
          <p:cNvPr id="5" name="Content Placeholder 4" descr="Joseph Pulitzer.jpg"/>
          <p:cNvPicPr>
            <a:picLocks noGrp="1" noChangeAspect="1"/>
          </p:cNvPicPr>
          <p:nvPr>
            <p:ph sz="half" idx="1"/>
          </p:nvPr>
        </p:nvPicPr>
        <p:blipFill>
          <a:blip r:embed="rId2" cstate="print"/>
          <a:stretch>
            <a:fillRect/>
          </a:stretch>
        </p:blipFill>
        <p:spPr>
          <a:xfrm>
            <a:off x="1797050" y="1576387"/>
            <a:ext cx="2933700" cy="4559300"/>
          </a:xfrm>
        </p:spPr>
      </p:pic>
      <p:pic>
        <p:nvPicPr>
          <p:cNvPr id="6" name="Content Placeholder 5" descr="Pulitzer World.jpg"/>
          <p:cNvPicPr>
            <a:picLocks noGrp="1" noChangeAspect="1"/>
          </p:cNvPicPr>
          <p:nvPr>
            <p:ph sz="half" idx="2"/>
          </p:nvPr>
        </p:nvPicPr>
        <p:blipFill>
          <a:blip r:embed="rId3" cstate="print"/>
          <a:stretch>
            <a:fillRect/>
          </a:stretch>
        </p:blipFill>
        <p:spPr>
          <a:xfrm>
            <a:off x="4953000" y="1371600"/>
            <a:ext cx="3835450" cy="5106368"/>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William Randolph Hearst of the </a:t>
            </a:r>
            <a:r>
              <a:rPr lang="en-US" i="1" u="sng" dirty="0" smtClean="0"/>
              <a:t>New York Journal</a:t>
            </a:r>
            <a:endParaRPr lang="en-US" i="1" u="sng"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371600" y="1600200"/>
            <a:ext cx="3200400" cy="4518572"/>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339501" y="1524000"/>
            <a:ext cx="3532297" cy="4664075"/>
          </a:xfrm>
        </p:spPr>
      </p:pic>
    </p:spTree>
    <p:extLst>
      <p:ext uri="{BB962C8B-B14F-4D97-AF65-F5344CB8AC3E}">
        <p14:creationId xmlns:p14="http://schemas.microsoft.com/office/powerpoint/2010/main" val="39050394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a:t>
            </a:r>
            <a:r>
              <a:rPr lang="en-US" i="1" dirty="0" smtClean="0"/>
              <a:t>USS Maine</a:t>
            </a:r>
            <a:endParaRPr lang="en-US" i="1" dirty="0"/>
          </a:p>
        </p:txBody>
      </p:sp>
      <p:sp>
        <p:nvSpPr>
          <p:cNvPr id="7" name="Text Placeholder 6"/>
          <p:cNvSpPr>
            <a:spLocks noGrp="1"/>
          </p:cNvSpPr>
          <p:nvPr>
            <p:ph type="body" idx="2"/>
          </p:nvPr>
        </p:nvSpPr>
        <p:spPr>
          <a:xfrm>
            <a:off x="457200" y="1406964"/>
            <a:ext cx="7010400" cy="698500"/>
          </a:xfrm>
        </p:spPr>
        <p:txBody>
          <a:bodyPr>
            <a:normAutofit lnSpcReduction="10000"/>
          </a:bodyPr>
          <a:lstStyle/>
          <a:p>
            <a:r>
              <a:rPr lang="en-US" dirty="0" smtClean="0"/>
              <a:t>The </a:t>
            </a:r>
            <a:r>
              <a:rPr lang="en-US" i="1" dirty="0" smtClean="0"/>
              <a:t>USS Maine </a:t>
            </a:r>
            <a:r>
              <a:rPr lang="en-US" dirty="0" smtClean="0"/>
              <a:t>was sent to Havana Harbor in Cuba in January of 1898, in order to protect the property and interests of American businessmen and visitors there.  On February 15</a:t>
            </a:r>
            <a:r>
              <a:rPr lang="en-US" baseline="30000" dirty="0" smtClean="0"/>
              <a:t>th</a:t>
            </a:r>
            <a:r>
              <a:rPr lang="en-US" dirty="0" smtClean="0"/>
              <a:t>, 1898, the ship mysteriously exploded. </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133600" y="2198092"/>
            <a:ext cx="4648200" cy="3994547"/>
          </a:xfrm>
        </p:spPr>
      </p:pic>
    </p:spTree>
    <p:extLst>
      <p:ext uri="{BB962C8B-B14F-4D97-AF65-F5344CB8AC3E}">
        <p14:creationId xmlns:p14="http://schemas.microsoft.com/office/powerpoint/2010/main" val="2549493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62600" y="1219200"/>
            <a:ext cx="3429000" cy="5105400"/>
          </a:xfrm>
        </p:spPr>
        <p:txBody>
          <a:bodyPr/>
          <a:lstStyle/>
          <a:p>
            <a:r>
              <a:rPr lang="en-US" b="0" dirty="0" smtClean="0"/>
              <a:t/>
            </a:r>
            <a:br>
              <a:rPr lang="en-US" b="0" dirty="0" smtClean="0"/>
            </a:br>
            <a:r>
              <a:rPr lang="en-US" b="0" dirty="0"/>
              <a:t/>
            </a:r>
            <a:br>
              <a:rPr lang="en-US" b="0" dirty="0"/>
            </a:br>
            <a:r>
              <a:rPr lang="en-US" b="0" dirty="0" smtClean="0"/>
              <a:t/>
            </a:r>
            <a:br>
              <a:rPr lang="en-US" b="0" dirty="0" smtClean="0"/>
            </a:br>
            <a:r>
              <a:rPr lang="en-US" b="0" dirty="0"/>
              <a:t/>
            </a:r>
            <a:br>
              <a:rPr lang="en-US" b="0" dirty="0"/>
            </a:br>
            <a:r>
              <a:rPr lang="en-US" b="0" dirty="0" smtClean="0"/>
              <a:t>Although no one really knows what happened to cause the explosion of the </a:t>
            </a:r>
            <a:r>
              <a:rPr lang="en-US" b="0" i="1" dirty="0" smtClean="0"/>
              <a:t>USS Maine</a:t>
            </a:r>
            <a:r>
              <a:rPr lang="en-US" b="0" dirty="0" smtClean="0"/>
              <a:t>, Americans blamed the Spanish – especially after reading newspaper headlines like this one, from Hearst’s </a:t>
            </a:r>
            <a:r>
              <a:rPr lang="en-US" b="0" i="1" u="sng" dirty="0" smtClean="0"/>
              <a:t>New York Journal</a:t>
            </a:r>
            <a:r>
              <a:rPr lang="en-US" b="0" dirty="0" smtClean="0"/>
              <a:t>.  Historians and scientists who have studied the wreckage to the ship generally agree that the ship exploded from the inside out – indicating the explosion was probably caused below decks, accidentally.</a:t>
            </a:r>
            <a:br>
              <a:rPr lang="en-US" b="0" dirty="0" smtClean="0"/>
            </a:br>
            <a:endParaRPr lang="en-US" b="0" dirty="0"/>
          </a:p>
        </p:txBody>
      </p:sp>
      <p:pic>
        <p:nvPicPr>
          <p:cNvPr id="12" name="Picture Placeholder 11"/>
          <p:cNvPicPr>
            <a:picLocks noGrp="1" noChangeAspect="1"/>
          </p:cNvPicPr>
          <p:nvPr>
            <p:ph type="pic" idx="1"/>
          </p:nvPr>
        </p:nvPicPr>
        <p:blipFill>
          <a:blip r:embed="rId2">
            <a:extLst>
              <a:ext uri="{28A0092B-C50C-407E-A947-70E740481C1C}">
                <a14:useLocalDpi xmlns:a14="http://schemas.microsoft.com/office/drawing/2010/main" val="0"/>
              </a:ext>
            </a:extLst>
          </a:blip>
          <a:srcRect t="6768" b="6768"/>
          <a:stretch>
            <a:fillRect/>
          </a:stretch>
        </p:blipFill>
        <p:spPr>
          <a:xfrm>
            <a:off x="838200" y="1143000"/>
            <a:ext cx="4419600" cy="4343400"/>
          </a:xfrm>
        </p:spPr>
      </p:pic>
    </p:spTree>
    <p:extLst>
      <p:ext uri="{BB962C8B-B14F-4D97-AF65-F5344CB8AC3E}">
        <p14:creationId xmlns:p14="http://schemas.microsoft.com/office/powerpoint/2010/main" val="36650282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Spanish-American war</a:t>
            </a:r>
            <a:endParaRPr lang="en-US" dirty="0"/>
          </a:p>
        </p:txBody>
      </p:sp>
      <p:sp>
        <p:nvSpPr>
          <p:cNvPr id="7" name="Text Placeholder 6"/>
          <p:cNvSpPr>
            <a:spLocks noGrp="1"/>
          </p:cNvSpPr>
          <p:nvPr>
            <p:ph type="body" idx="2"/>
          </p:nvPr>
        </p:nvSpPr>
        <p:spPr/>
        <p:txBody>
          <a:bodyPr>
            <a:normAutofit/>
          </a:bodyPr>
          <a:lstStyle/>
          <a:p>
            <a:r>
              <a:rPr lang="en-US" dirty="0" smtClean="0"/>
              <a:t>The battle cry of the United States of America once the war with Spain began in April of 1898: </a:t>
            </a:r>
            <a:endParaRPr lang="en-US" dirty="0"/>
          </a:p>
        </p:txBody>
      </p:sp>
      <p:sp>
        <p:nvSpPr>
          <p:cNvPr id="6" name="Content Placeholder 5"/>
          <p:cNvSpPr>
            <a:spLocks noGrp="1"/>
          </p:cNvSpPr>
          <p:nvPr>
            <p:ph sz="half" idx="1"/>
          </p:nvPr>
        </p:nvSpPr>
        <p:spPr/>
        <p:txBody>
          <a:bodyPr>
            <a:normAutofit/>
          </a:bodyPr>
          <a:lstStyle/>
          <a:p>
            <a:pPr marL="82296" indent="0">
              <a:buNone/>
            </a:pPr>
            <a:r>
              <a:rPr lang="en-US" sz="7200" dirty="0" smtClean="0">
                <a:solidFill>
                  <a:schemeClr val="tx2">
                    <a:lumMod val="50000"/>
                  </a:schemeClr>
                </a:solidFill>
                <a:latin typeface="Gill Sans MT" pitchFamily="34" charset="0"/>
              </a:rPr>
              <a:t>“Remember </a:t>
            </a:r>
          </a:p>
          <a:p>
            <a:pPr marL="82296" indent="0">
              <a:buNone/>
            </a:pPr>
            <a:r>
              <a:rPr lang="en-US" sz="7200" dirty="0">
                <a:solidFill>
                  <a:schemeClr val="tx2">
                    <a:lumMod val="50000"/>
                  </a:schemeClr>
                </a:solidFill>
                <a:latin typeface="Gill Sans MT" pitchFamily="34" charset="0"/>
              </a:rPr>
              <a:t>	</a:t>
            </a:r>
            <a:r>
              <a:rPr lang="en-US" sz="7200" dirty="0" smtClean="0">
                <a:solidFill>
                  <a:schemeClr val="tx2">
                    <a:lumMod val="50000"/>
                  </a:schemeClr>
                </a:solidFill>
                <a:latin typeface="Gill Sans MT" pitchFamily="34" charset="0"/>
              </a:rPr>
              <a:t>		the Maine!”</a:t>
            </a:r>
            <a:endParaRPr lang="en-US" sz="7200" dirty="0">
              <a:solidFill>
                <a:schemeClr val="tx2">
                  <a:lumMod val="50000"/>
                </a:schemeClr>
              </a:solidFill>
              <a:latin typeface="Gill Sans MT" pitchFamily="34" charset="0"/>
            </a:endParaRPr>
          </a:p>
        </p:txBody>
      </p:sp>
    </p:spTree>
    <p:extLst>
      <p:ext uri="{BB962C8B-B14F-4D97-AF65-F5344CB8AC3E}">
        <p14:creationId xmlns:p14="http://schemas.microsoft.com/office/powerpoint/2010/main" val="8721570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The Battle of Manila Bay, </a:t>
            </a:r>
            <a:br>
              <a:rPr lang="en-US" dirty="0" smtClean="0"/>
            </a:br>
            <a:r>
              <a:rPr lang="en-US" dirty="0" smtClean="0"/>
              <a:t>The Philippines</a:t>
            </a:r>
            <a:endParaRPr lang="en-US" dirty="0"/>
          </a:p>
        </p:txBody>
      </p:sp>
      <p:pic>
        <p:nvPicPr>
          <p:cNvPr id="8" name="Content Placeholder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447800" y="1752600"/>
            <a:ext cx="2714247" cy="3886200"/>
          </a:xfrm>
        </p:spPr>
      </p:pic>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473167" y="1524000"/>
            <a:ext cx="4331516" cy="4343400"/>
          </a:xfrm>
        </p:spPr>
      </p:pic>
    </p:spTree>
    <p:extLst>
      <p:ext uri="{BB962C8B-B14F-4D97-AF65-F5344CB8AC3E}">
        <p14:creationId xmlns:p14="http://schemas.microsoft.com/office/powerpoint/2010/main" val="8796040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16778"/>
            <a:ext cx="8305800" cy="1162050"/>
          </a:xfrm>
        </p:spPr>
        <p:txBody>
          <a:bodyPr>
            <a:normAutofit/>
          </a:bodyPr>
          <a:lstStyle/>
          <a:p>
            <a:r>
              <a:rPr lang="en-US" dirty="0" smtClean="0"/>
              <a:t>Commodore Matthew Perry, opening Japan by forcing them to sign the Treaty of Kanagawa</a:t>
            </a:r>
            <a:endParaRPr lang="en-US" dirty="0"/>
          </a:p>
        </p:txBody>
      </p:sp>
      <p:sp>
        <p:nvSpPr>
          <p:cNvPr id="6" name="Text Placeholder 5"/>
          <p:cNvSpPr>
            <a:spLocks noGrp="1"/>
          </p:cNvSpPr>
          <p:nvPr>
            <p:ph type="body" idx="2"/>
          </p:nvPr>
        </p:nvSpPr>
        <p:spPr>
          <a:xfrm>
            <a:off x="152400" y="1600200"/>
            <a:ext cx="3810000" cy="4841436"/>
          </a:xfrm>
        </p:spPr>
        <p:txBody>
          <a:bodyPr>
            <a:normAutofit/>
          </a:bodyPr>
          <a:lstStyle/>
          <a:p>
            <a:pPr marL="331470" indent="-285750">
              <a:buFont typeface="Wingdings" pitchFamily="2" charset="2"/>
              <a:buChar char="v"/>
            </a:pPr>
            <a:r>
              <a:rPr lang="en-US" dirty="0" smtClean="0"/>
              <a:t>The United States interest in the Pacific was not a new revelation at the turn of the century.  Like other European nations, the US had sought to find a “Northwest Passage” and wanted to facilitate trade with Asia – particularly China, Japan, and India.  </a:t>
            </a:r>
          </a:p>
          <a:p>
            <a:pPr marL="331470" indent="-285750">
              <a:buFont typeface="Wingdings" pitchFamily="2" charset="2"/>
              <a:buChar char="v"/>
            </a:pPr>
            <a:endParaRPr lang="en-US" dirty="0" smtClean="0"/>
          </a:p>
          <a:p>
            <a:pPr marL="331470" indent="-285750">
              <a:buFont typeface="Wingdings" pitchFamily="2" charset="2"/>
              <a:buChar char="v"/>
            </a:pPr>
            <a:r>
              <a:rPr lang="en-US" dirty="0" smtClean="0"/>
              <a:t>For centuries, Japan had remained an isolationist society.  They refused to trade with nations outside of their islands, and had no relationship with the United States.  </a:t>
            </a:r>
          </a:p>
          <a:p>
            <a:pPr marL="331470" indent="-285750">
              <a:buFont typeface="Wingdings" pitchFamily="2" charset="2"/>
              <a:buChar char="v"/>
            </a:pPr>
            <a:endParaRPr lang="en-US" dirty="0"/>
          </a:p>
          <a:p>
            <a:pPr marL="331470" indent="-285750">
              <a:buFont typeface="Wingdings" pitchFamily="2" charset="2"/>
              <a:buChar char="v"/>
            </a:pPr>
            <a:r>
              <a:rPr lang="en-US" dirty="0" smtClean="0"/>
              <a:t>In order to gain economic markets, the United States sought to trade throughout Asia.  Commodore Matthew Perry forced Japan to trade with others with the Treaty of Kanagawa in the early 1850s – by threat of armed intervention.</a:t>
            </a:r>
            <a:endParaRPr lang="en-US" dirty="0"/>
          </a:p>
        </p:txBody>
      </p:sp>
      <p:pic>
        <p:nvPicPr>
          <p:cNvPr id="7" name="Content Placeholder 6" descr="Treaty of Kanagawa.jpg"/>
          <p:cNvPicPr>
            <a:picLocks noGrp="1" noChangeAspect="1"/>
          </p:cNvPicPr>
          <p:nvPr>
            <p:ph sz="half" idx="1"/>
          </p:nvPr>
        </p:nvPicPr>
        <p:blipFill>
          <a:blip r:embed="rId2" cstate="print"/>
          <a:stretch>
            <a:fillRect/>
          </a:stretch>
        </p:blipFill>
        <p:spPr>
          <a:xfrm>
            <a:off x="3962400" y="1600200"/>
            <a:ext cx="4876790" cy="3657600"/>
          </a:xfrm>
        </p:spPr>
      </p:pic>
    </p:spTree>
    <p:extLst>
      <p:ext uri="{BB962C8B-B14F-4D97-AF65-F5344CB8AC3E}">
        <p14:creationId xmlns:p14="http://schemas.microsoft.com/office/powerpoint/2010/main" val="8265270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u="sng" dirty="0" smtClean="0">
                <a:solidFill>
                  <a:schemeClr val="tx2">
                    <a:lumMod val="50000"/>
                  </a:schemeClr>
                </a:solidFill>
              </a:rPr>
              <a:t>The Battle of Manila Bay</a:t>
            </a:r>
            <a:endParaRPr lang="en-US" u="sng" dirty="0">
              <a:solidFill>
                <a:schemeClr val="tx2">
                  <a:lumMod val="50000"/>
                </a:schemeClr>
              </a:solidFill>
            </a:endParaRPr>
          </a:p>
        </p:txBody>
      </p:sp>
      <p:sp>
        <p:nvSpPr>
          <p:cNvPr id="6" name="Content Placeholder 5"/>
          <p:cNvSpPr>
            <a:spLocks noGrp="1"/>
          </p:cNvSpPr>
          <p:nvPr>
            <p:ph idx="1"/>
          </p:nvPr>
        </p:nvSpPr>
        <p:spPr/>
        <p:txBody>
          <a:bodyPr>
            <a:normAutofit fontScale="92500" lnSpcReduction="20000"/>
          </a:bodyPr>
          <a:lstStyle/>
          <a:p>
            <a:r>
              <a:rPr lang="en-US" dirty="0" smtClean="0">
                <a:solidFill>
                  <a:schemeClr val="tx2">
                    <a:lumMod val="75000"/>
                  </a:schemeClr>
                </a:solidFill>
              </a:rPr>
              <a:t>The Battle of Manila Bay was the first major event during the Spanish-American War – in May of 1898.</a:t>
            </a:r>
          </a:p>
          <a:p>
            <a:r>
              <a:rPr lang="en-US" dirty="0" smtClean="0">
                <a:solidFill>
                  <a:schemeClr val="tx2">
                    <a:lumMod val="75000"/>
                  </a:schemeClr>
                </a:solidFill>
              </a:rPr>
              <a:t>Commodore George Dewey and his men launched a surprise attack against the Spanish ships at anchor in Manila Bay.</a:t>
            </a:r>
          </a:p>
          <a:p>
            <a:r>
              <a:rPr lang="en-US" dirty="0" smtClean="0">
                <a:solidFill>
                  <a:schemeClr val="tx2">
                    <a:lumMod val="75000"/>
                  </a:schemeClr>
                </a:solidFill>
              </a:rPr>
              <a:t>The United States Navy sank the entire Spanish Armada, and not a single American life was lost. </a:t>
            </a:r>
          </a:p>
          <a:p>
            <a:r>
              <a:rPr lang="en-US" dirty="0" smtClean="0">
                <a:solidFill>
                  <a:schemeClr val="tx2">
                    <a:lumMod val="75000"/>
                  </a:schemeClr>
                </a:solidFill>
              </a:rPr>
              <a:t>Theodore Roosevelt, the Asst. Sec. of the Navy in 1898, had ordered the invasion.</a:t>
            </a:r>
            <a:endParaRPr lang="en-US" dirty="0">
              <a:solidFill>
                <a:schemeClr val="tx2">
                  <a:lumMod val="75000"/>
                </a:schemeClr>
              </a:solidFill>
            </a:endParaRPr>
          </a:p>
        </p:txBody>
      </p:sp>
    </p:spTree>
    <p:extLst>
      <p:ext uri="{BB962C8B-B14F-4D97-AF65-F5344CB8AC3E}">
        <p14:creationId xmlns:p14="http://schemas.microsoft.com/office/powerpoint/2010/main" val="25147744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86896" y="1066800"/>
            <a:ext cx="3028504" cy="5181600"/>
          </a:xfrm>
        </p:spPr>
        <p:txBody>
          <a:bodyPr/>
          <a:lstStyle/>
          <a:p>
            <a:r>
              <a:rPr lang="en-US" b="0" dirty="0" smtClean="0"/>
              <a:t>Emilio Aguinaldo, the leader of Filipino forces seeking independence from Spain, helped the United States to defeat the Spanish on the Philippine Islands.  When the US decided to claim the Philippines as a colonial possession later,  Aguinaldo fought the US Army.  Although usually portrayed as a primitive militant by the United States, he was actually a well-educated doctor.</a:t>
            </a:r>
            <a:endParaRPr lang="en-US" b="0"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1732" r="1732"/>
          <a:stretch>
            <a:fillRect/>
          </a:stretch>
        </p:blipFill>
        <p:spPr>
          <a:xfrm>
            <a:off x="1828800" y="1143000"/>
            <a:ext cx="2362200" cy="3514725"/>
          </a:xfrm>
        </p:spPr>
      </p:pic>
      <p:sp>
        <p:nvSpPr>
          <p:cNvPr id="6" name="Text Placeholder 5"/>
          <p:cNvSpPr>
            <a:spLocks noGrp="1"/>
          </p:cNvSpPr>
          <p:nvPr>
            <p:ph type="body" sz="half" idx="2"/>
          </p:nvPr>
        </p:nvSpPr>
        <p:spPr/>
        <p:txBody>
          <a:bodyPr/>
          <a:lstStyle/>
          <a:p>
            <a:r>
              <a:rPr lang="en-US" dirty="0" smtClean="0">
                <a:solidFill>
                  <a:schemeClr val="tx1"/>
                </a:solidFill>
              </a:rPr>
              <a:t>Emilio Aguinaldo, the leader of Filipino troops who fought with the United States against Spain – then </a:t>
            </a:r>
            <a:r>
              <a:rPr lang="en-US" i="1" u="sng" dirty="0" smtClean="0">
                <a:solidFill>
                  <a:schemeClr val="tx1"/>
                </a:solidFill>
              </a:rPr>
              <a:t>against</a:t>
            </a:r>
            <a:r>
              <a:rPr lang="en-US" dirty="0" smtClean="0">
                <a:solidFill>
                  <a:schemeClr val="tx1"/>
                </a:solidFill>
              </a:rPr>
              <a:t> the United States from 1898 to 1901.</a:t>
            </a:r>
            <a:endParaRPr lang="en-US" dirty="0">
              <a:solidFill>
                <a:schemeClr val="tx1"/>
              </a:solidFill>
            </a:endParaRPr>
          </a:p>
        </p:txBody>
      </p:sp>
    </p:spTree>
    <p:extLst>
      <p:ext uri="{BB962C8B-B14F-4D97-AF65-F5344CB8AC3E}">
        <p14:creationId xmlns:p14="http://schemas.microsoft.com/office/powerpoint/2010/main" val="14226842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Rough Riders</a:t>
            </a:r>
            <a:endParaRPr lang="en-US" dirty="0"/>
          </a:p>
        </p:txBody>
      </p:sp>
      <p:sp>
        <p:nvSpPr>
          <p:cNvPr id="7" name="Text Placeholder 6"/>
          <p:cNvSpPr>
            <a:spLocks noGrp="1"/>
          </p:cNvSpPr>
          <p:nvPr>
            <p:ph type="body" idx="2"/>
          </p:nvPr>
        </p:nvSpPr>
        <p:spPr>
          <a:xfrm>
            <a:off x="457200" y="1406964"/>
            <a:ext cx="8153400" cy="698500"/>
          </a:xfrm>
        </p:spPr>
        <p:txBody>
          <a:bodyPr/>
          <a:lstStyle/>
          <a:p>
            <a:r>
              <a:rPr lang="en-US" dirty="0" smtClean="0"/>
              <a:t>Before Theodore Roosevelt was ever president of the United States, he quit his job as the Assistant Secretary of the Navy and organized his own volunteer cavalry unit – the Rough Riders – to fight in Cuba.  </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883664" y="2133600"/>
            <a:ext cx="5300471" cy="3992563"/>
          </a:xfrm>
        </p:spPr>
      </p:pic>
    </p:spTree>
    <p:extLst>
      <p:ext uri="{BB962C8B-B14F-4D97-AF65-F5344CB8AC3E}">
        <p14:creationId xmlns:p14="http://schemas.microsoft.com/office/powerpoint/2010/main" val="41247054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2600" dirty="0" smtClean="0"/>
              <a:t>At the Battle of San Juan Hill, Buffalo Soldiers played a major role in the fighting against Spanish troops.</a:t>
            </a:r>
            <a:endParaRPr lang="en-US" sz="2600" dirty="0"/>
          </a:p>
        </p:txBody>
      </p:sp>
      <p:pic>
        <p:nvPicPr>
          <p:cNvPr id="12" name="Content Placeholder 1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95400" y="1476275"/>
            <a:ext cx="7696200" cy="4795081"/>
          </a:xfrm>
        </p:spPr>
      </p:pic>
    </p:spTree>
    <p:extLst>
      <p:ext uri="{BB962C8B-B14F-4D97-AF65-F5344CB8AC3E}">
        <p14:creationId xmlns:p14="http://schemas.microsoft.com/office/powerpoint/2010/main" val="42352631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The Rough Riders at San Juan Hill</a:t>
            </a:r>
            <a:endParaRPr lang="en-US" u="sng" dirty="0"/>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435100" y="2526001"/>
            <a:ext cx="3657600" cy="2660072"/>
          </a:xfrm>
        </p:spPr>
      </p:pic>
      <p:sp>
        <p:nvSpPr>
          <p:cNvPr id="5" name="Content Placeholder 4"/>
          <p:cNvSpPr>
            <a:spLocks noGrp="1"/>
          </p:cNvSpPr>
          <p:nvPr>
            <p:ph sz="half" idx="2"/>
          </p:nvPr>
        </p:nvSpPr>
        <p:spPr/>
        <p:txBody>
          <a:bodyPr>
            <a:normAutofit fontScale="85000" lnSpcReduction="20000"/>
          </a:bodyPr>
          <a:lstStyle/>
          <a:p>
            <a:pPr marL="82296" indent="0">
              <a:buNone/>
            </a:pPr>
            <a:r>
              <a:rPr lang="en-US" dirty="0" smtClean="0"/>
              <a:t>The Rough Riders did successfully lead an assault on Spanish troops in Cuba.  Theodore Roosevelt’s egocentric version of the events which took place at San Juan Hill (they called it that although the fighting actually took place at the less exotic sounding </a:t>
            </a:r>
            <a:r>
              <a:rPr lang="en-US" i="1" dirty="0" smtClean="0"/>
              <a:t>Kettle Hill</a:t>
            </a:r>
            <a:r>
              <a:rPr lang="en-US" dirty="0" smtClean="0"/>
              <a:t>) was ridiculed by one humorist of his day, who suggested the TR should have called his memoirs, “</a:t>
            </a:r>
            <a:r>
              <a:rPr lang="en-US" i="1" u="sng" dirty="0" smtClean="0"/>
              <a:t>Alone</a:t>
            </a:r>
            <a:r>
              <a:rPr lang="en-US" dirty="0" smtClean="0"/>
              <a:t> in Cuba.” </a:t>
            </a:r>
            <a:endParaRPr lang="en-US" dirty="0"/>
          </a:p>
        </p:txBody>
      </p:sp>
    </p:spTree>
    <p:extLst>
      <p:ext uri="{BB962C8B-B14F-4D97-AF65-F5344CB8AC3E}">
        <p14:creationId xmlns:p14="http://schemas.microsoft.com/office/powerpoint/2010/main" val="34525100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5867400" cy="845428"/>
          </a:xfrm>
        </p:spPr>
        <p:txBody>
          <a:bodyPr>
            <a:normAutofit fontScale="90000"/>
          </a:bodyPr>
          <a:lstStyle/>
          <a:p>
            <a:r>
              <a:rPr lang="en-US" dirty="0" smtClean="0"/>
              <a:t>Colonies Acquired by the United States in the Treaty of Paris of 1898</a:t>
            </a:r>
            <a:endParaRPr lang="en-US" dirty="0"/>
          </a:p>
        </p:txBody>
      </p:sp>
      <p:sp>
        <p:nvSpPr>
          <p:cNvPr id="5" name="Text Placeholder 4"/>
          <p:cNvSpPr>
            <a:spLocks noGrp="1"/>
          </p:cNvSpPr>
          <p:nvPr>
            <p:ph type="body" idx="2"/>
          </p:nvPr>
        </p:nvSpPr>
        <p:spPr>
          <a:xfrm>
            <a:off x="457200" y="1406964"/>
            <a:ext cx="8305800" cy="698500"/>
          </a:xfrm>
        </p:spPr>
        <p:txBody>
          <a:bodyPr>
            <a:normAutofit lnSpcReduction="10000"/>
          </a:bodyPr>
          <a:lstStyle/>
          <a:p>
            <a:r>
              <a:rPr lang="en-US" dirty="0"/>
              <a:t>The United States acquired several of Spain’s colonial possessions following the Spanish-American War – and they were forced to liberate the island nation of Cuba, which became an American protectorate</a:t>
            </a:r>
            <a:r>
              <a:rPr lang="en-US" dirty="0" smtClean="0"/>
              <a:t>.  The US also acquired Puerto Rico, the Philippines (for $20 Million), Guam, and Wake Island.</a:t>
            </a:r>
            <a:endParaRPr lang="en-US" dirty="0"/>
          </a:p>
          <a:p>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66800" y="2133600"/>
            <a:ext cx="7010400" cy="4286359"/>
          </a:xfrm>
        </p:spPr>
      </p:pic>
    </p:spTree>
    <p:extLst>
      <p:ext uri="{BB962C8B-B14F-4D97-AF65-F5344CB8AC3E}">
        <p14:creationId xmlns:p14="http://schemas.microsoft.com/office/powerpoint/2010/main" val="42647728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90800" y="228600"/>
            <a:ext cx="3810000" cy="1162050"/>
          </a:xfrm>
        </p:spPr>
        <p:txBody>
          <a:bodyPr>
            <a:normAutofit/>
          </a:bodyPr>
          <a:lstStyle/>
          <a:p>
            <a:pPr algn="ctr"/>
            <a:r>
              <a:rPr lang="en-US" sz="4000" u="sng" dirty="0" smtClean="0">
                <a:latin typeface="Gill Sans MT" pitchFamily="34" charset="0"/>
              </a:rPr>
              <a:t>Cuba</a:t>
            </a:r>
            <a:endParaRPr lang="en-US" sz="4000" u="sng" dirty="0">
              <a:latin typeface="Gill Sans MT" pitchFamily="34" charset="0"/>
            </a:endParaRPr>
          </a:p>
        </p:txBody>
      </p:sp>
      <p:sp>
        <p:nvSpPr>
          <p:cNvPr id="8" name="Text Placeholder 7"/>
          <p:cNvSpPr>
            <a:spLocks noGrp="1"/>
          </p:cNvSpPr>
          <p:nvPr>
            <p:ph type="body" idx="2"/>
          </p:nvPr>
        </p:nvSpPr>
        <p:spPr>
          <a:xfrm>
            <a:off x="457200" y="1406964"/>
            <a:ext cx="7086600" cy="698500"/>
          </a:xfrm>
        </p:spPr>
        <p:txBody>
          <a:bodyPr>
            <a:noAutofit/>
          </a:bodyPr>
          <a:lstStyle/>
          <a:p>
            <a:r>
              <a:rPr lang="en-US" sz="2000" dirty="0">
                <a:solidFill>
                  <a:schemeClr val="tx2">
                    <a:lumMod val="50000"/>
                  </a:schemeClr>
                </a:solidFill>
              </a:rPr>
              <a:t>Cuba was liberated, but the United States kept control of a naval base at Guantanamo Bay – which we still control today.</a:t>
            </a: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2124403"/>
            <a:ext cx="7848600" cy="4010956"/>
          </a:xfrm>
        </p:spPr>
      </p:pic>
    </p:spTree>
    <p:extLst>
      <p:ext uri="{BB962C8B-B14F-4D97-AF65-F5344CB8AC3E}">
        <p14:creationId xmlns:p14="http://schemas.microsoft.com/office/powerpoint/2010/main" val="13165647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Puerto Rico</a:t>
            </a:r>
            <a:endParaRPr lang="en-US" u="sng"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25675" y="1625600"/>
            <a:ext cx="5918200" cy="4445000"/>
          </a:xfrm>
        </p:spPr>
      </p:pic>
    </p:spTree>
    <p:extLst>
      <p:ext uri="{BB962C8B-B14F-4D97-AF65-F5344CB8AC3E}">
        <p14:creationId xmlns:p14="http://schemas.microsoft.com/office/powerpoint/2010/main" val="23562989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7498080" cy="1143000"/>
          </a:xfrm>
        </p:spPr>
        <p:txBody>
          <a:bodyPr/>
          <a:lstStyle/>
          <a:p>
            <a:pPr algn="ctr"/>
            <a:r>
              <a:rPr lang="en-US" u="sng" dirty="0" smtClean="0"/>
              <a:t>Guam</a:t>
            </a:r>
            <a:endParaRPr lang="en-US" u="sng"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429000" y="1487132"/>
            <a:ext cx="3657600" cy="4433011"/>
          </a:xfrm>
        </p:spPr>
      </p:pic>
    </p:spTree>
    <p:extLst>
      <p:ext uri="{BB962C8B-B14F-4D97-AF65-F5344CB8AC3E}">
        <p14:creationId xmlns:p14="http://schemas.microsoft.com/office/powerpoint/2010/main" val="12876702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Wake Island</a:t>
            </a:r>
            <a:endParaRPr lang="en-US" u="sng"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84475" y="1447800"/>
            <a:ext cx="4800600" cy="4800600"/>
          </a:xfrm>
        </p:spPr>
      </p:pic>
    </p:spTree>
    <p:extLst>
      <p:ext uri="{BB962C8B-B14F-4D97-AF65-F5344CB8AC3E}">
        <p14:creationId xmlns:p14="http://schemas.microsoft.com/office/powerpoint/2010/main" val="5182462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6781800" cy="838200"/>
          </a:xfrm>
        </p:spPr>
        <p:txBody>
          <a:bodyPr>
            <a:normAutofit/>
          </a:bodyPr>
          <a:lstStyle/>
          <a:p>
            <a:pPr algn="ctr"/>
            <a:r>
              <a:rPr lang="en-US" sz="2800" dirty="0" smtClean="0"/>
              <a:t>The Purchase of Alaska, 1867</a:t>
            </a:r>
            <a:endParaRPr lang="en-US" sz="2800" dirty="0"/>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5800" y="1219200"/>
            <a:ext cx="7391400" cy="4703395"/>
          </a:xfrm>
        </p:spPr>
      </p:pic>
    </p:spTree>
    <p:extLst>
      <p:ext uri="{BB962C8B-B14F-4D97-AF65-F5344CB8AC3E}">
        <p14:creationId xmlns:p14="http://schemas.microsoft.com/office/powerpoint/2010/main" val="6702805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The Philippine Islands</a:t>
            </a:r>
            <a:endParaRPr lang="en-US" u="sng"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65400" y="1509712"/>
            <a:ext cx="5238750" cy="4676775"/>
          </a:xfrm>
        </p:spPr>
      </p:pic>
    </p:spTree>
    <p:extLst>
      <p:ext uri="{BB962C8B-B14F-4D97-AF65-F5344CB8AC3E}">
        <p14:creationId xmlns:p14="http://schemas.microsoft.com/office/powerpoint/2010/main" val="39583588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The US Naval Base at </a:t>
            </a:r>
            <a:br>
              <a:rPr lang="en-US" dirty="0" smtClean="0"/>
            </a:br>
            <a:r>
              <a:rPr lang="en-US" u="sng" dirty="0" smtClean="0"/>
              <a:t>Guantanamo Bay, Cuba </a:t>
            </a:r>
            <a:endParaRPr lang="en-US" u="sng" dirty="0"/>
          </a:p>
        </p:txBody>
      </p:sp>
      <p:sp>
        <p:nvSpPr>
          <p:cNvPr id="3" name="Content Placeholder 2"/>
          <p:cNvSpPr>
            <a:spLocks noGrp="1"/>
          </p:cNvSpPr>
          <p:nvPr>
            <p:ph idx="1"/>
          </p:nvPr>
        </p:nvSpPr>
        <p:spPr/>
        <p:txBody>
          <a:bodyPr/>
          <a:lstStyle/>
          <a:p>
            <a:r>
              <a:rPr lang="en-US" dirty="0" smtClean="0"/>
              <a:t>The Platt Amendment, an addition to Cuba’s new constitution, allowed the United States to take control over certain Cuban affairs.</a:t>
            </a:r>
          </a:p>
          <a:p>
            <a:r>
              <a:rPr lang="en-US" dirty="0" smtClean="0"/>
              <a:t>Cuba could not borrow money or create treaties of its own without American permission.</a:t>
            </a:r>
          </a:p>
          <a:p>
            <a:r>
              <a:rPr lang="en-US" dirty="0" smtClean="0"/>
              <a:t>Most importantly the United States was allowed a naval base at Guantanamo.</a:t>
            </a:r>
            <a:endParaRPr lang="en-US" dirty="0"/>
          </a:p>
        </p:txBody>
      </p:sp>
    </p:spTree>
    <p:extLst>
      <p:ext uri="{BB962C8B-B14F-4D97-AF65-F5344CB8AC3E}">
        <p14:creationId xmlns:p14="http://schemas.microsoft.com/office/powerpoint/2010/main" val="9764843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The Filipino War for Independence, </a:t>
            </a:r>
            <a:r>
              <a:rPr lang="en-US" u="sng" dirty="0" smtClean="0"/>
              <a:t>1898 - 1901</a:t>
            </a:r>
            <a:endParaRPr lang="en-US" u="sng" dirty="0"/>
          </a:p>
        </p:txBody>
      </p:sp>
      <p:sp>
        <p:nvSpPr>
          <p:cNvPr id="3" name="Content Placeholder 2"/>
          <p:cNvSpPr>
            <a:spLocks noGrp="1"/>
          </p:cNvSpPr>
          <p:nvPr>
            <p:ph idx="1"/>
          </p:nvPr>
        </p:nvSpPr>
        <p:spPr/>
        <p:txBody>
          <a:bodyPr>
            <a:normAutofit fontScale="92500" lnSpcReduction="20000"/>
          </a:bodyPr>
          <a:lstStyle/>
          <a:p>
            <a:r>
              <a:rPr lang="en-US" dirty="0" smtClean="0"/>
              <a:t>After fighting with the United States to win its liberation from Spain, Filipinos were surprised and felt betrayed to learn that the United States intended to keep the Philippines as a colony of its own.</a:t>
            </a:r>
          </a:p>
          <a:p>
            <a:r>
              <a:rPr lang="en-US" dirty="0" smtClean="0"/>
              <a:t>Starting in 1898, a three year war began between Americans and Filipinos led by Emilio Aguinaldo.  According to your text, “about 4,000 Americans and 20,000 Filipinos were killed.”  But other sources believe the casualties in the Philippines were much higher.</a:t>
            </a:r>
            <a:endParaRPr lang="en-US" dirty="0"/>
          </a:p>
        </p:txBody>
      </p:sp>
    </p:spTree>
    <p:extLst>
      <p:ext uri="{BB962C8B-B14F-4D97-AF65-F5344CB8AC3E}">
        <p14:creationId xmlns:p14="http://schemas.microsoft.com/office/powerpoint/2010/main" val="30867885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u="sng" dirty="0" smtClean="0"/>
              <a:t>The Filipino War, 1898</a:t>
            </a:r>
            <a:endParaRPr lang="en-US" u="sng"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35100" y="2383178"/>
            <a:ext cx="3657600" cy="2945718"/>
          </a:xfrm>
        </p:spPr>
      </p:pic>
      <p:sp>
        <p:nvSpPr>
          <p:cNvPr id="6" name="Content Placeholder 5"/>
          <p:cNvSpPr>
            <a:spLocks noGrp="1"/>
          </p:cNvSpPr>
          <p:nvPr>
            <p:ph sz="half" idx="2"/>
          </p:nvPr>
        </p:nvSpPr>
        <p:spPr/>
        <p:txBody>
          <a:bodyPr>
            <a:normAutofit fontScale="77500" lnSpcReduction="20000"/>
          </a:bodyPr>
          <a:lstStyle/>
          <a:p>
            <a:pPr marL="82296" indent="0">
              <a:buNone/>
            </a:pPr>
            <a:r>
              <a:rPr lang="en-US" dirty="0" smtClean="0"/>
              <a:t>In his book, </a:t>
            </a:r>
            <a:r>
              <a:rPr lang="en-US" i="1" u="sng" dirty="0" smtClean="0"/>
              <a:t>The Imperial Cruise</a:t>
            </a:r>
            <a:r>
              <a:rPr lang="en-US" dirty="0" smtClean="0"/>
              <a:t>, author James Bradley claims, “Most American history books claim that U.S. Forces killed about twenty thousand freedom fighters and two hundred thousand to three hundred thousand Filipino civilians; other sources estimate that the U.S. military sent one million to three million to their early graves.”  (Bradley, James.  </a:t>
            </a:r>
            <a:r>
              <a:rPr lang="en-US" i="1" u="sng" dirty="0" smtClean="0"/>
              <a:t>The Imperial Cruise: A Secret History of Empire and War.  </a:t>
            </a:r>
            <a:r>
              <a:rPr lang="en-US" dirty="0" smtClean="0"/>
              <a:t>New York: Little, Brown, and Company, 2009, p. 127)</a:t>
            </a:r>
            <a:endParaRPr lang="en-US" dirty="0"/>
          </a:p>
        </p:txBody>
      </p:sp>
    </p:spTree>
    <p:extLst>
      <p:ext uri="{BB962C8B-B14F-4D97-AF65-F5344CB8AC3E}">
        <p14:creationId xmlns:p14="http://schemas.microsoft.com/office/powerpoint/2010/main" val="29748369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Waterboarding during the Philippine War, 1898 - 1901</a:t>
            </a:r>
            <a:endParaRPr lang="en-US" dirty="0"/>
          </a:p>
        </p:txBody>
      </p:sp>
      <p:sp>
        <p:nvSpPr>
          <p:cNvPr id="7" name="Text Placeholder 6"/>
          <p:cNvSpPr>
            <a:spLocks noGrp="1"/>
          </p:cNvSpPr>
          <p:nvPr>
            <p:ph type="body" idx="2"/>
          </p:nvPr>
        </p:nvSpPr>
        <p:spPr>
          <a:xfrm>
            <a:off x="457200" y="1406964"/>
            <a:ext cx="8153400" cy="698500"/>
          </a:xfrm>
        </p:spPr>
        <p:txBody>
          <a:bodyPr/>
          <a:lstStyle/>
          <a:p>
            <a:r>
              <a:rPr lang="en-US" dirty="0" smtClean="0"/>
              <a:t>Waterboarding, a controversial torture technique which was used to interrogate terrorist suspects during the Bush administration’s War on Terror, was first practiced by American soldiers during the Philippine War.</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43000" y="1969842"/>
            <a:ext cx="6781799" cy="4320079"/>
          </a:xfrm>
        </p:spPr>
      </p:pic>
    </p:spTree>
    <p:extLst>
      <p:ext uri="{BB962C8B-B14F-4D97-AF65-F5344CB8AC3E}">
        <p14:creationId xmlns:p14="http://schemas.microsoft.com/office/powerpoint/2010/main" val="51920442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15000" y="1143000"/>
            <a:ext cx="2971800" cy="4648200"/>
          </a:xfrm>
        </p:spPr>
        <p:txBody>
          <a:bodyPr/>
          <a:lstStyle/>
          <a:p>
            <a:r>
              <a:rPr lang="en-US" sz="1800" b="0" dirty="0" smtClean="0"/>
              <a:t>The Philippines were granted Independence only after World War II came to an end.  Even after the Second World War, American influence over the Philippines remained strong, with financial support for the corrupt government of Ferdinand Marcos and a strong military presence on the islands.  The reforms of </a:t>
            </a:r>
            <a:r>
              <a:rPr lang="en-US" sz="1800" b="0" dirty="0" err="1" smtClean="0"/>
              <a:t>Corozan</a:t>
            </a:r>
            <a:r>
              <a:rPr lang="en-US" sz="1800" b="0" dirty="0" smtClean="0"/>
              <a:t> Aquino during the late 1980s began to reverse some of the controlling influence of the United States on the islands.</a:t>
            </a:r>
            <a:endParaRPr lang="en-US" sz="1800" b="0"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l="7279" r="7279"/>
          <a:stretch>
            <a:fillRect/>
          </a:stretch>
        </p:blipFill>
        <p:spPr/>
      </p:pic>
      <p:sp>
        <p:nvSpPr>
          <p:cNvPr id="7" name="Text Placeholder 6"/>
          <p:cNvSpPr>
            <a:spLocks noGrp="1"/>
          </p:cNvSpPr>
          <p:nvPr>
            <p:ph type="body" sz="half" idx="2"/>
          </p:nvPr>
        </p:nvSpPr>
        <p:spPr/>
        <p:txBody>
          <a:bodyPr/>
          <a:lstStyle/>
          <a:p>
            <a:r>
              <a:rPr lang="en-US" b="1" dirty="0" smtClean="0">
                <a:solidFill>
                  <a:schemeClr val="tx1"/>
                </a:solidFill>
              </a:rPr>
              <a:t>The flag of the Philippines, which gained its independence in 1946, following World War II.</a:t>
            </a:r>
            <a:endParaRPr lang="en-US" b="1" dirty="0">
              <a:solidFill>
                <a:schemeClr val="tx1"/>
              </a:solidFill>
            </a:endParaRPr>
          </a:p>
        </p:txBody>
      </p:sp>
    </p:spTree>
    <p:extLst>
      <p:ext uri="{BB962C8B-B14F-4D97-AF65-F5344CB8AC3E}">
        <p14:creationId xmlns:p14="http://schemas.microsoft.com/office/powerpoint/2010/main" val="400366725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295400"/>
            <a:ext cx="4450401" cy="5270500"/>
          </a:xfrm>
          <a:prstGeom prst="rect">
            <a:avLst/>
          </a:prstGeom>
        </p:spPr>
      </p:pic>
      <p:sp>
        <p:nvSpPr>
          <p:cNvPr id="6" name="Rounded Rectangle 5"/>
          <p:cNvSpPr/>
          <p:nvPr/>
        </p:nvSpPr>
        <p:spPr>
          <a:xfrm>
            <a:off x="5943600" y="1282700"/>
            <a:ext cx="3048000" cy="5245100"/>
          </a:xfrm>
          <a:prstGeom prst="roundRect">
            <a:avLst/>
          </a:prstGeom>
        </p:spPr>
        <p:style>
          <a:lnRef idx="2">
            <a:schemeClr val="accent1">
              <a:shade val="50000"/>
            </a:schemeClr>
          </a:lnRef>
          <a:fillRef idx="1001">
            <a:schemeClr val="dk1"/>
          </a:fillRef>
          <a:effectRef idx="0">
            <a:schemeClr val="accent1"/>
          </a:effectRef>
          <a:fontRef idx="minor">
            <a:schemeClr val="lt1"/>
          </a:fontRef>
        </p:style>
        <p:txBody>
          <a:bodyPr rtlCol="0" anchor="ctr"/>
          <a:lstStyle/>
          <a:p>
            <a:r>
              <a:rPr lang="en-US" dirty="0" smtClean="0"/>
              <a:t>To what extent is the interpretation of the events of the Spanish American War and US imperialism in the Pacific and accurate representation?  Were the actions of the United States and its people to proselytize, industrialize, and change the style of government in regions of the Pacific and Caribbean carried out for altruistic reasons?  Or were self-interested economic motives at work instead?</a:t>
            </a:r>
            <a:endParaRPr lang="en-US" dirty="0"/>
          </a:p>
        </p:txBody>
      </p:sp>
      <p:sp>
        <p:nvSpPr>
          <p:cNvPr id="7" name="Rounded Rectangle 6"/>
          <p:cNvSpPr/>
          <p:nvPr/>
        </p:nvSpPr>
        <p:spPr>
          <a:xfrm>
            <a:off x="1219200" y="228600"/>
            <a:ext cx="7620000" cy="9144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b="1" u="sng" dirty="0" smtClean="0"/>
              <a:t>American Foreign Policy in an Age of Imperialism </a:t>
            </a:r>
            <a:endParaRPr lang="en-US" sz="2400" b="1" u="sng" dirty="0"/>
          </a:p>
        </p:txBody>
      </p:sp>
    </p:spTree>
    <p:extLst>
      <p:ext uri="{BB962C8B-B14F-4D97-AF65-F5344CB8AC3E}">
        <p14:creationId xmlns:p14="http://schemas.microsoft.com/office/powerpoint/2010/main" val="2494975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7772400" cy="1162050"/>
          </a:xfrm>
        </p:spPr>
        <p:txBody>
          <a:bodyPr/>
          <a:lstStyle/>
          <a:p>
            <a:pPr algn="ctr"/>
            <a:r>
              <a:rPr lang="en-US" sz="4400" dirty="0" smtClean="0"/>
              <a:t>Alaska</a:t>
            </a:r>
            <a:r>
              <a:rPr lang="en-US" dirty="0" smtClean="0"/>
              <a:t>	</a:t>
            </a:r>
            <a:endParaRPr lang="en-US" dirty="0"/>
          </a:p>
        </p:txBody>
      </p:sp>
      <p:sp>
        <p:nvSpPr>
          <p:cNvPr id="3" name="Text Placeholder 2"/>
          <p:cNvSpPr>
            <a:spLocks noGrp="1"/>
          </p:cNvSpPr>
          <p:nvPr>
            <p:ph type="body" idx="2"/>
          </p:nvPr>
        </p:nvSpPr>
        <p:spPr>
          <a:xfrm>
            <a:off x="457200" y="1406964"/>
            <a:ext cx="3810000" cy="4536636"/>
          </a:xfrm>
        </p:spPr>
        <p:txBody>
          <a:bodyPr>
            <a:normAutofit lnSpcReduction="10000"/>
          </a:bodyPr>
          <a:lstStyle/>
          <a:p>
            <a:r>
              <a:rPr lang="en-US" dirty="0"/>
              <a:t>Purchased from Russia, which </a:t>
            </a:r>
            <a:r>
              <a:rPr lang="en-US" dirty="0" smtClean="0"/>
              <a:t>claimed the territory as a colony and had fur trading outposts along the Western coast of present day Canada.</a:t>
            </a:r>
            <a:endParaRPr lang="en-US" dirty="0"/>
          </a:p>
          <a:p>
            <a:r>
              <a:rPr lang="en-US" dirty="0" smtClean="0"/>
              <a:t>US </a:t>
            </a:r>
            <a:r>
              <a:rPr lang="en-US" dirty="0"/>
              <a:t>Secretary of State William Seward purchased the area </a:t>
            </a:r>
            <a:r>
              <a:rPr lang="en-US" dirty="0" smtClean="0"/>
              <a:t>in 1867 for </a:t>
            </a:r>
            <a:r>
              <a:rPr lang="en-US" dirty="0"/>
              <a:t>$7.2 Million, or a little more than 2 cents an acre.</a:t>
            </a:r>
          </a:p>
          <a:p>
            <a:endParaRPr lang="en-US" dirty="0" smtClean="0"/>
          </a:p>
          <a:p>
            <a:r>
              <a:rPr lang="en-US" dirty="0" smtClean="0"/>
              <a:t>The purchase was ridiculed as a waste of tax dollars at the time, and assigned nicknames like:</a:t>
            </a:r>
            <a:endParaRPr lang="en-US" dirty="0"/>
          </a:p>
          <a:p>
            <a:endParaRPr lang="en-US" dirty="0"/>
          </a:p>
          <a:p>
            <a:pPr>
              <a:buFont typeface="Arial" pitchFamily="34" charset="0"/>
              <a:buChar char="•"/>
            </a:pPr>
            <a:r>
              <a:rPr lang="en-US" dirty="0" smtClean="0"/>
              <a:t>“Seward’s Folly”</a:t>
            </a:r>
          </a:p>
          <a:p>
            <a:pPr>
              <a:buFont typeface="Arial" pitchFamily="34" charset="0"/>
              <a:buChar char="•"/>
            </a:pPr>
            <a:endParaRPr lang="en-US" dirty="0" smtClean="0"/>
          </a:p>
          <a:p>
            <a:pPr>
              <a:buFont typeface="Arial" pitchFamily="34" charset="0"/>
              <a:buChar char="•"/>
            </a:pPr>
            <a:r>
              <a:rPr lang="en-US" dirty="0" smtClean="0"/>
              <a:t>“Seward’s Icebox”</a:t>
            </a:r>
          </a:p>
          <a:p>
            <a:pPr>
              <a:buFont typeface="Arial" pitchFamily="34" charset="0"/>
              <a:buChar char="•"/>
            </a:pPr>
            <a:endParaRPr lang="en-US" dirty="0" smtClean="0"/>
          </a:p>
          <a:p>
            <a:pPr>
              <a:buFont typeface="Arial" pitchFamily="34" charset="0"/>
              <a:buChar char="•"/>
            </a:pPr>
            <a:r>
              <a:rPr lang="en-US" dirty="0" smtClean="0"/>
              <a:t>“Polar Bear Garden” </a:t>
            </a:r>
          </a:p>
          <a:p>
            <a:pPr>
              <a:buFont typeface="Arial" pitchFamily="34" charset="0"/>
              <a:buChar char="•"/>
            </a:pPr>
            <a:endParaRPr lang="en-US" dirty="0" smtClean="0"/>
          </a:p>
          <a:p>
            <a:r>
              <a:rPr lang="en-US" dirty="0" smtClean="0"/>
              <a:t>Alaska, fortunately for William Seward, was found to be rich in natural resources including gold, oil, fishing, and </a:t>
            </a:r>
            <a:r>
              <a:rPr lang="en-US" dirty="0" err="1" smtClean="0"/>
              <a:t>lumber.The</a:t>
            </a:r>
            <a:r>
              <a:rPr lang="en-US" dirty="0" smtClean="0"/>
              <a:t> Klondike Gold Rush of the 1890s was a huge migration through the Alaska Territory and the Yukon River valley.  </a:t>
            </a:r>
            <a:endParaRPr lang="en-US" dirty="0"/>
          </a:p>
        </p:txBody>
      </p:sp>
      <p:pic>
        <p:nvPicPr>
          <p:cNvPr id="5" name="Content Placeholder 4" descr="Klondike Gold Rush.jpg"/>
          <p:cNvPicPr>
            <a:picLocks noGrp="1" noChangeAspect="1"/>
          </p:cNvPicPr>
          <p:nvPr>
            <p:ph sz="half" idx="1"/>
          </p:nvPr>
        </p:nvPicPr>
        <p:blipFill>
          <a:blip r:embed="rId2" cstate="print"/>
          <a:stretch>
            <a:fillRect/>
          </a:stretch>
        </p:blipFill>
        <p:spPr>
          <a:xfrm>
            <a:off x="4648200" y="1524000"/>
            <a:ext cx="3810000" cy="3714750"/>
          </a:xfrm>
        </p:spPr>
      </p:pic>
    </p:spTree>
    <p:extLst>
      <p:ext uri="{BB962C8B-B14F-4D97-AF65-F5344CB8AC3E}">
        <p14:creationId xmlns:p14="http://schemas.microsoft.com/office/powerpoint/2010/main" val="926304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3810000" cy="1162050"/>
          </a:xfrm>
        </p:spPr>
        <p:txBody>
          <a:bodyPr>
            <a:normAutofit/>
          </a:bodyPr>
          <a:lstStyle/>
          <a:p>
            <a:r>
              <a:rPr lang="en-US" sz="3600" dirty="0" smtClean="0"/>
              <a:t>ISOLATIONISM</a:t>
            </a:r>
            <a:endParaRPr lang="en-US" sz="3600" dirty="0"/>
          </a:p>
        </p:txBody>
      </p:sp>
      <p:sp>
        <p:nvSpPr>
          <p:cNvPr id="3" name="Text Placeholder 2"/>
          <p:cNvSpPr>
            <a:spLocks noGrp="1"/>
          </p:cNvSpPr>
          <p:nvPr>
            <p:ph type="body" idx="2"/>
          </p:nvPr>
        </p:nvSpPr>
        <p:spPr>
          <a:xfrm>
            <a:off x="457200" y="1676400"/>
            <a:ext cx="3810000" cy="4765236"/>
          </a:xfrm>
        </p:spPr>
        <p:txBody>
          <a:bodyPr>
            <a:normAutofit/>
          </a:bodyPr>
          <a:lstStyle/>
          <a:p>
            <a:r>
              <a:rPr lang="en-US" dirty="0" smtClean="0"/>
              <a:t>Isolationism is a national policy of non-involvement in world affairs.  In other words, a nation decided to remain neutral and uninterested in affairs outside its own boundaries.  They concentrate on their own concerns, their own economy, and their own society, but they do not interact with other nations through trade, military involvement, treaties, or alliances.   To categorize the United States foreign policy as “isolationist” during the 18</a:t>
            </a:r>
            <a:r>
              <a:rPr lang="en-US" baseline="30000" dirty="0" smtClean="0"/>
              <a:t>th</a:t>
            </a:r>
            <a:r>
              <a:rPr lang="en-US" dirty="0" smtClean="0"/>
              <a:t> and 19</a:t>
            </a:r>
            <a:r>
              <a:rPr lang="en-US" baseline="30000" dirty="0" smtClean="0"/>
              <a:t>th</a:t>
            </a:r>
            <a:r>
              <a:rPr lang="en-US" dirty="0" smtClean="0"/>
              <a:t> Centuries would be to willfully misinterpret history.  The United States was both expansionist and imperialist throughout the period, taking over Native American lands, fighting a war of aggression against Mexico, and posturing towards war with England on several occasions in order to secure territorial rights.  That the nation was isolationist </a:t>
            </a:r>
            <a:r>
              <a:rPr lang="en-US" i="1" u="sng" dirty="0" smtClean="0">
                <a:effectLst>
                  <a:outerShdw blurRad="38100" dist="38100" dir="2700000" algn="tl">
                    <a:srgbClr val="000000">
                      <a:alpha val="43137"/>
                    </a:srgbClr>
                  </a:outerShdw>
                </a:effectLst>
              </a:rPr>
              <a:t>in its interactions with Europe </a:t>
            </a:r>
            <a:r>
              <a:rPr lang="en-US" dirty="0" smtClean="0"/>
              <a:t>is a much more readily supported claim!</a:t>
            </a:r>
          </a:p>
          <a:p>
            <a:r>
              <a:rPr lang="en-US" dirty="0" smtClean="0"/>
              <a:t> </a:t>
            </a:r>
          </a:p>
          <a:p>
            <a:endParaRPr lang="en-US" dirty="0"/>
          </a:p>
        </p:txBody>
      </p:sp>
      <p:pic>
        <p:nvPicPr>
          <p:cNvPr id="5" name="Content Placeholder 4" descr="Farewell Address.jpg"/>
          <p:cNvPicPr>
            <a:picLocks noGrp="1" noChangeAspect="1"/>
          </p:cNvPicPr>
          <p:nvPr>
            <p:ph sz="half" idx="1"/>
          </p:nvPr>
        </p:nvPicPr>
        <p:blipFill>
          <a:blip r:embed="rId2" cstate="print"/>
          <a:stretch>
            <a:fillRect/>
          </a:stretch>
        </p:blipFill>
        <p:spPr>
          <a:xfrm>
            <a:off x="4572000" y="685800"/>
            <a:ext cx="3352800" cy="5637274"/>
          </a:xfrm>
        </p:spPr>
      </p:pic>
    </p:spTree>
    <p:extLst>
      <p:ext uri="{BB962C8B-B14F-4D97-AF65-F5344CB8AC3E}">
        <p14:creationId xmlns:p14="http://schemas.microsoft.com/office/powerpoint/2010/main" val="5241318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IMPERIALISM</a:t>
            </a:r>
            <a:endParaRPr lang="en-US" sz="3600" dirty="0"/>
          </a:p>
        </p:txBody>
      </p:sp>
      <p:sp>
        <p:nvSpPr>
          <p:cNvPr id="3" name="Text Placeholder 2"/>
          <p:cNvSpPr>
            <a:spLocks noGrp="1"/>
          </p:cNvSpPr>
          <p:nvPr>
            <p:ph type="body" idx="2"/>
          </p:nvPr>
        </p:nvSpPr>
        <p:spPr>
          <a:xfrm>
            <a:off x="457200" y="1524000"/>
            <a:ext cx="3429000" cy="4648200"/>
          </a:xfrm>
        </p:spPr>
        <p:txBody>
          <a:bodyPr>
            <a:normAutofit/>
          </a:bodyPr>
          <a:lstStyle/>
          <a:p>
            <a:r>
              <a:rPr lang="en-US" dirty="0" smtClean="0"/>
              <a:t>When a larger, stronger nation attempts to take over a smaller, weaker nation, either economically, or politically.  Anytime a nation goes to war to gain land, it can be called “expansionist imperialism.”  Economic imperialism can take place as well.  For example, if a wealthy, powerful nation forces the citizens of a smaller, weaker nation to work for them, or attempts to take over all of the smaller nation’s natural resources (like oil, or staple crops) then it called economic imperialism.   The more transparent examples of imperialism in American history would be the Mexican Cession or the colonization of the Philippines; the more subtle “economic” imperialism is reflected in the takeover of Cuba’s economy following the Spanish-American War or the proposed “Open Door Policy” in China.</a:t>
            </a:r>
          </a:p>
          <a:p>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419600" y="1143000"/>
            <a:ext cx="3792826" cy="5105400"/>
          </a:xfrm>
        </p:spPr>
      </p:pic>
    </p:spTree>
    <p:extLst>
      <p:ext uri="{BB962C8B-B14F-4D97-AF65-F5344CB8AC3E}">
        <p14:creationId xmlns:p14="http://schemas.microsoft.com/office/powerpoint/2010/main" val="829107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066800"/>
          </a:xfrm>
        </p:spPr>
        <p:txBody>
          <a:bodyPr>
            <a:normAutofit/>
          </a:bodyPr>
          <a:lstStyle/>
          <a:p>
            <a:r>
              <a:rPr lang="en-US" dirty="0" smtClean="0"/>
              <a:t>Alfred Thayer Mahan’s </a:t>
            </a:r>
            <a:r>
              <a:rPr lang="en-US" i="1" u="sng" dirty="0" smtClean="0"/>
              <a:t>The Influence of Sea Power Upon History</a:t>
            </a:r>
            <a:endParaRPr lang="en-US" i="1" u="sng" dirty="0"/>
          </a:p>
        </p:txBody>
      </p:sp>
      <p:sp>
        <p:nvSpPr>
          <p:cNvPr id="3" name="Text Placeholder 2"/>
          <p:cNvSpPr>
            <a:spLocks noGrp="1"/>
          </p:cNvSpPr>
          <p:nvPr>
            <p:ph type="body" idx="2"/>
          </p:nvPr>
        </p:nvSpPr>
        <p:spPr>
          <a:xfrm>
            <a:off x="457200" y="1600200"/>
            <a:ext cx="3352800" cy="4495800"/>
          </a:xfrm>
        </p:spPr>
        <p:txBody>
          <a:bodyPr>
            <a:normAutofit fontScale="92500"/>
          </a:bodyPr>
          <a:lstStyle/>
          <a:p>
            <a:r>
              <a:rPr lang="en-US" dirty="0" smtClean="0"/>
              <a:t>Alfred Thayer Mahan argued that the future economic and military strength of the United States would be dependent upon building overseas trade and protecting American interests across the globe with a strong Navy.  In order to accomplish this, Americans would need to have ports and naval bases across the world.  Mahan encouraged the United States to acquire ports like: </a:t>
            </a:r>
          </a:p>
          <a:p>
            <a:endParaRPr lang="en-US" dirty="0" smtClean="0"/>
          </a:p>
          <a:p>
            <a:r>
              <a:rPr lang="en-US" dirty="0" smtClean="0"/>
              <a:t>Pearl Harbor, Hawaii</a:t>
            </a:r>
          </a:p>
          <a:p>
            <a:r>
              <a:rPr lang="en-US" dirty="0" smtClean="0"/>
              <a:t>Pago-Pago, American Samoa</a:t>
            </a:r>
          </a:p>
          <a:p>
            <a:r>
              <a:rPr lang="en-US" dirty="0" smtClean="0"/>
              <a:t>Midway Islands</a:t>
            </a:r>
          </a:p>
          <a:p>
            <a:r>
              <a:rPr lang="en-US" dirty="0" smtClean="0"/>
              <a:t>Puerto Rico</a:t>
            </a:r>
          </a:p>
          <a:p>
            <a:r>
              <a:rPr lang="en-US" dirty="0" smtClean="0"/>
              <a:t>Guantanamo Bay, Cuba</a:t>
            </a:r>
          </a:p>
          <a:p>
            <a:endParaRPr lang="en-US" dirty="0"/>
          </a:p>
          <a:p>
            <a:r>
              <a:rPr lang="en-US" dirty="0" smtClean="0"/>
              <a:t>In his book </a:t>
            </a:r>
            <a:r>
              <a:rPr lang="en-US" i="1" u="sng" dirty="0" smtClean="0"/>
              <a:t>The Influence of Sea Power Upon History</a:t>
            </a:r>
            <a:r>
              <a:rPr lang="en-US" dirty="0" smtClean="0"/>
              <a:t>,  Mahan concluded that a strong navy was essential for protection, the acquisition of natural resources during times of need, and in order to protect economic interests.</a:t>
            </a:r>
          </a:p>
          <a:p>
            <a:endParaRPr lang="en-US" dirty="0"/>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855142" y="1447800"/>
            <a:ext cx="3243716" cy="4678363"/>
          </a:xfrm>
        </p:spPr>
      </p:pic>
    </p:spTree>
    <p:extLst>
      <p:ext uri="{BB962C8B-B14F-4D97-AF65-F5344CB8AC3E}">
        <p14:creationId xmlns:p14="http://schemas.microsoft.com/office/powerpoint/2010/main" val="21315946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Spreading American Values</a:t>
            </a:r>
            <a:endParaRPr lang="en-US" dirty="0"/>
          </a:p>
        </p:txBody>
      </p:sp>
      <p:sp>
        <p:nvSpPr>
          <p:cNvPr id="3" name="Text Placeholder 2"/>
          <p:cNvSpPr>
            <a:spLocks noGrp="1"/>
          </p:cNvSpPr>
          <p:nvPr>
            <p:ph type="body" idx="2"/>
          </p:nvPr>
        </p:nvSpPr>
        <p:spPr>
          <a:xfrm>
            <a:off x="457200" y="1406964"/>
            <a:ext cx="3886200" cy="5146236"/>
          </a:xfrm>
        </p:spPr>
        <p:txBody>
          <a:bodyPr>
            <a:normAutofit lnSpcReduction="10000"/>
          </a:bodyPr>
          <a:lstStyle/>
          <a:p>
            <a:r>
              <a:rPr lang="en-US" dirty="0" smtClean="0"/>
              <a:t>In the late 1800s, many Americans believed that Americans of the “Anglo-Saxon” race were superior to “lesser races” in other nations.  Therefore, the argument went, Americans had a divine duty to spread Christian values and western civilization around the world.  The core of this belief was the racist thought that white Europeans were superior to all other types of people world wide.  The notion that Christianity was the one true faith also colored American’s behavior – and proselytizing groups like Christian missionaries therefore played an important role in the expansion of American trade in the Pacific in places like Hawaii, China, and the Philippines.   The perverse and arbitrary rating scales which were used to evaluate cultures promoted an entire pseudo-science in Eugenics, which was used to promote racist agendas like the Nazis anti-Semitic campaigns during World War II.  The racist beliefs were not exclusively promoted by Europeans, though.  Indeed, the Japanese proclaimed themselves biologically suited to control Asia, and used eugenics to justify invading Manchuria and China</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648199" y="853574"/>
            <a:ext cx="3453999" cy="5318625"/>
          </a:xfrm>
        </p:spPr>
      </p:pic>
    </p:spTree>
    <p:extLst>
      <p:ext uri="{BB962C8B-B14F-4D97-AF65-F5344CB8AC3E}">
        <p14:creationId xmlns:p14="http://schemas.microsoft.com/office/powerpoint/2010/main" val="284441063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624</TotalTime>
  <Words>3350</Words>
  <Application>Microsoft Office PowerPoint</Application>
  <PresentationFormat>On-screen Show (4:3)</PresentationFormat>
  <Paragraphs>124</Paragraphs>
  <Slides>46</Slides>
  <Notes>0</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Solstice</vt:lpstr>
      <vt:lpstr>United States Foreign Policy,  1865 -1903</vt:lpstr>
      <vt:lpstr>The United States Projects Its Influence in the Pacific and Asia </vt:lpstr>
      <vt:lpstr>Commodore Matthew Perry, opening Japan by forcing them to sign the Treaty of Kanagawa</vt:lpstr>
      <vt:lpstr>The Purchase of Alaska, 1867</vt:lpstr>
      <vt:lpstr>Alaska </vt:lpstr>
      <vt:lpstr>ISOLATIONISM</vt:lpstr>
      <vt:lpstr>IMPERIALISM</vt:lpstr>
      <vt:lpstr>Alfred Thayer Mahan’s The Influence of Sea Power Upon History</vt:lpstr>
      <vt:lpstr>Spreading American Values</vt:lpstr>
      <vt:lpstr>Hawaii’s Early History</vt:lpstr>
      <vt:lpstr>The Acquisition of Pearl Harbor, 1887</vt:lpstr>
      <vt:lpstr>Queen Liliuokalani</vt:lpstr>
      <vt:lpstr>President Grover Cleveland</vt:lpstr>
      <vt:lpstr>Spheres of Influence  </vt:lpstr>
      <vt:lpstr>The Open   Door   Policy</vt:lpstr>
      <vt:lpstr>THE BOXER REBELLION OF 1900</vt:lpstr>
      <vt:lpstr>The Spanish American War, 1898:  “A Splendid Little War”</vt:lpstr>
      <vt:lpstr>Spain: Colonial Rulers of Cuba</vt:lpstr>
      <vt:lpstr>Cubans Demanded Independence from Spanish Colonial Rule.</vt:lpstr>
      <vt:lpstr>Americans wanted to help Cubans win their independence, and were opposed to the cruel methods used by Spaniards to control the Cuban people.  But in addition, Americans had over $50 Million invested in Cuban industries like sugar cane, rice, railroads, oil, or iron mines.</vt:lpstr>
      <vt:lpstr>American plans to annex and colonize Cuba had been in the works since the early 1800s.  Southerners eager to expand the United States territory to regions which might be conducive to the slave labor system with plantation agriculture had eyed Cuba for years.  Later, Castro and his regime used anti-American sentiment to reinforce their control over the island.</vt:lpstr>
      <vt:lpstr>President William McKinley</vt:lpstr>
      <vt:lpstr>Yellow Journalism</vt:lpstr>
      <vt:lpstr>Joseph Pulitzer of the New York World</vt:lpstr>
      <vt:lpstr>William Randolph Hearst of the New York Journal</vt:lpstr>
      <vt:lpstr>The USS Maine</vt:lpstr>
      <vt:lpstr>    Although no one really knows what happened to cause the explosion of the USS Maine, Americans blamed the Spanish – especially after reading newspaper headlines like this one, from Hearst’s New York Journal.  Historians and scientists who have studied the wreckage to the ship generally agree that the ship exploded from the inside out – indicating the explosion was probably caused below decks, accidentally. </vt:lpstr>
      <vt:lpstr>The Spanish-American war</vt:lpstr>
      <vt:lpstr>The Battle of Manila Bay,  The Philippines</vt:lpstr>
      <vt:lpstr>The Battle of Manila Bay</vt:lpstr>
      <vt:lpstr>Emilio Aguinaldo, the leader of Filipino forces seeking independence from Spain, helped the United States to defeat the Spanish on the Philippine Islands.  When the US decided to claim the Philippines as a colonial possession later,  Aguinaldo fought the US Army.  Although usually portrayed as a primitive militant by the United States, he was actually a well-educated doctor.</vt:lpstr>
      <vt:lpstr>The Rough Riders</vt:lpstr>
      <vt:lpstr>At the Battle of San Juan Hill, Buffalo Soldiers played a major role in the fighting against Spanish troops.</vt:lpstr>
      <vt:lpstr>The Rough Riders at San Juan Hill</vt:lpstr>
      <vt:lpstr>Colonies Acquired by the United States in the Treaty of Paris of 1898</vt:lpstr>
      <vt:lpstr>Cuba</vt:lpstr>
      <vt:lpstr>Puerto Rico</vt:lpstr>
      <vt:lpstr>Guam</vt:lpstr>
      <vt:lpstr>Wake Island</vt:lpstr>
      <vt:lpstr>The Philippine Islands</vt:lpstr>
      <vt:lpstr>The US Naval Base at  Guantanamo Bay, Cuba </vt:lpstr>
      <vt:lpstr>The Filipino War for Independence, 1898 - 1901</vt:lpstr>
      <vt:lpstr>The Filipino War, 1898</vt:lpstr>
      <vt:lpstr>Waterboarding during the Philippine War, 1898 - 1901</vt:lpstr>
      <vt:lpstr>The Philippines were granted Independence only after World War II came to an end.  Even after the Second World War, American influence over the Philippines remained strong, with financial support for the corrupt government of Ferdinand Marcos and a strong military presence on the islands.  The reforms of Corozan Aquino during the late 1980s began to reverse some of the controlling influence of the United States on the islands.</vt:lpstr>
      <vt:lpstr>PowerPoint Presentation</vt:lpstr>
    </vt:vector>
  </TitlesOfParts>
  <Company>Virginia Beach City Public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Spanish American War, 1898:  “A Splendid Little War”</dc:title>
  <dc:creator>Adam Patrick Henry</dc:creator>
  <cp:lastModifiedBy>Adam</cp:lastModifiedBy>
  <cp:revision>27</cp:revision>
  <dcterms:created xsi:type="dcterms:W3CDTF">2010-12-01T22:40:58Z</dcterms:created>
  <dcterms:modified xsi:type="dcterms:W3CDTF">2014-03-13T02:51:27Z</dcterms:modified>
</cp:coreProperties>
</file>